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7"/>
  </p:notesMasterIdLst>
  <p:sldIdLst>
    <p:sldId id="310" r:id="rId2"/>
    <p:sldId id="315" r:id="rId3"/>
    <p:sldId id="332" r:id="rId4"/>
    <p:sldId id="327" r:id="rId5"/>
    <p:sldId id="328" r:id="rId6"/>
    <p:sldId id="337" r:id="rId7"/>
    <p:sldId id="331" r:id="rId8"/>
    <p:sldId id="334" r:id="rId9"/>
    <p:sldId id="336" r:id="rId10"/>
    <p:sldId id="333" r:id="rId11"/>
    <p:sldId id="335" r:id="rId12"/>
    <p:sldId id="330" r:id="rId13"/>
    <p:sldId id="314" r:id="rId14"/>
    <p:sldId id="313" r:id="rId15"/>
    <p:sldId id="311" r:id="rId16"/>
  </p:sldIdLst>
  <p:sldSz cx="9144000" cy="6858000" type="screen4x3"/>
  <p:notesSz cx="6858000" cy="9144000"/>
  <p:defaultTextStyle>
    <a:defPPr>
      <a:defRPr lang="es-A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9B9B9B"/>
    <a:srgbClr val="01010B"/>
    <a:srgbClr val="808080"/>
    <a:srgbClr val="93FFC4"/>
    <a:srgbClr val="FFFF9F"/>
    <a:srgbClr val="97FFC6"/>
    <a:srgbClr val="007A1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0706" autoAdjust="0"/>
  </p:normalViewPr>
  <p:slideViewPr>
    <p:cSldViewPr>
      <p:cViewPr>
        <p:scale>
          <a:sx n="66" d="100"/>
          <a:sy n="66" d="100"/>
        </p:scale>
        <p:origin x="-9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9EE1B95-98A4-4701-BB0D-E8BBDAC7485D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AR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AR" noProof="0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0FF7979-A0C1-41BF-9A80-B3C2F34E3CBE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31129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AR" dirty="0" smtClean="0"/>
              <a:t>Nombre</a:t>
            </a:r>
          </a:p>
          <a:p>
            <a:pPr eaLnBrk="1" hangingPunct="1">
              <a:spcBef>
                <a:spcPct val="0"/>
              </a:spcBef>
            </a:pPr>
            <a:r>
              <a:rPr lang="es-AR" dirty="0" smtClean="0"/>
              <a:t>UTN</a:t>
            </a:r>
            <a:r>
              <a:rPr lang="es-AR" baseline="0" dirty="0" smtClean="0"/>
              <a:t> Facultad regional buenos aires.</a:t>
            </a:r>
          </a:p>
          <a:p>
            <a:pPr eaLnBrk="1" hangingPunct="1">
              <a:spcBef>
                <a:spcPct val="0"/>
              </a:spcBef>
            </a:pPr>
            <a:endParaRPr lang="es-AR" baseline="0" dirty="0" smtClean="0"/>
          </a:p>
          <a:p>
            <a:pPr eaLnBrk="1" hangingPunct="1">
              <a:spcBef>
                <a:spcPct val="0"/>
              </a:spcBef>
            </a:pPr>
            <a:r>
              <a:rPr lang="es-AR" baseline="0" dirty="0" smtClean="0"/>
              <a:t>Nuevo grupo de </a:t>
            </a:r>
            <a:r>
              <a:rPr lang="es-AR" baseline="0" dirty="0" err="1" smtClean="0"/>
              <a:t>investigacion</a:t>
            </a:r>
            <a:r>
              <a:rPr lang="es-AR" baseline="0" dirty="0" smtClean="0"/>
              <a:t> en el </a:t>
            </a:r>
            <a:r>
              <a:rPr lang="es-AR" baseline="0" dirty="0" err="1" smtClean="0"/>
              <a:t>dpto</a:t>
            </a:r>
            <a:r>
              <a:rPr lang="es-AR" baseline="0" dirty="0" smtClean="0"/>
              <a:t> de sistemas de </a:t>
            </a:r>
            <a:r>
              <a:rPr lang="es-AR" baseline="0" dirty="0" err="1" smtClean="0"/>
              <a:t>informacion</a:t>
            </a:r>
            <a:r>
              <a:rPr lang="es-AR" baseline="0" dirty="0" smtClean="0"/>
              <a:t>.</a:t>
            </a:r>
            <a:endParaRPr lang="es-AR" dirty="0" smtClean="0"/>
          </a:p>
        </p:txBody>
      </p:sp>
      <p:sp>
        <p:nvSpPr>
          <p:cNvPr id="655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4A0BD0-8205-47CB-9DD7-7BCF786995D5}" type="slidenum">
              <a:rPr lang="es-AR" smtClean="0">
                <a:latin typeface="Arial" pitchFamily="34" charset="0"/>
                <a:cs typeface="Arial" pitchFamily="34" charset="0"/>
              </a:rPr>
              <a:pPr/>
              <a:t>1</a:t>
            </a:fld>
            <a:endParaRPr lang="es-AR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El</a:t>
            </a:r>
            <a:r>
              <a:rPr lang="es-AR" baseline="0" dirty="0" smtClean="0"/>
              <a:t> objetivo del </a:t>
            </a:r>
            <a:r>
              <a:rPr lang="es-AR" baseline="0" dirty="0" err="1" smtClean="0"/>
              <a:t>paper</a:t>
            </a:r>
            <a:r>
              <a:rPr lang="es-AR" baseline="0" dirty="0" smtClean="0"/>
              <a:t> que vamos a presentar hoy es sobre como implementar  una Software </a:t>
            </a:r>
            <a:r>
              <a:rPr lang="es-AR" baseline="0" dirty="0" err="1" smtClean="0"/>
              <a:t>occlusion</a:t>
            </a:r>
            <a:r>
              <a:rPr lang="es-AR" baseline="0" dirty="0" smtClean="0"/>
              <a:t> </a:t>
            </a:r>
            <a:r>
              <a:rPr lang="es-AR" baseline="0" dirty="0" err="1" smtClean="0"/>
              <a:t>Queries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basandose</a:t>
            </a:r>
            <a:r>
              <a:rPr lang="es-AR" baseline="0" dirty="0" smtClean="0"/>
              <a:t> en </a:t>
            </a:r>
            <a:r>
              <a:rPr lang="es-AR" baseline="0" dirty="0" err="1" smtClean="0"/>
              <a:t>Hierarchical</a:t>
            </a:r>
            <a:r>
              <a:rPr lang="es-AR" baseline="0" dirty="0" smtClean="0"/>
              <a:t> Occlusion Maps.</a:t>
            </a:r>
          </a:p>
          <a:p>
            <a:endParaRPr lang="es-AR" baseline="0" dirty="0" smtClean="0"/>
          </a:p>
          <a:p>
            <a:r>
              <a:rPr lang="es-AR" dirty="0" smtClean="0"/>
              <a:t>Queremos</a:t>
            </a:r>
            <a:r>
              <a:rPr lang="es-AR" baseline="0" dirty="0" smtClean="0"/>
              <a:t> verificar si se puede aplicar eficientemente en una escena urbana en tiempo real.</a:t>
            </a:r>
          </a:p>
          <a:p>
            <a:endParaRPr lang="es-AR" baseline="0" dirty="0" smtClean="0"/>
          </a:p>
          <a:p>
            <a:r>
              <a:rPr lang="es-AR" baseline="0" dirty="0" smtClean="0"/>
              <a:t>Aprovechar para ver que </a:t>
            </a:r>
            <a:r>
              <a:rPr lang="es-AR" baseline="0" dirty="0" err="1" smtClean="0"/>
              <a:t>tecnicas</a:t>
            </a:r>
            <a:r>
              <a:rPr lang="es-AR" baseline="0" dirty="0" smtClean="0"/>
              <a:t> de </a:t>
            </a:r>
            <a:r>
              <a:rPr lang="es-AR" baseline="0" dirty="0" err="1" smtClean="0"/>
              <a:t>optimizacion</a:t>
            </a:r>
            <a:r>
              <a:rPr lang="es-AR" baseline="0" dirty="0" smtClean="0"/>
              <a:t> se le pueden aplicar a este </a:t>
            </a:r>
            <a:r>
              <a:rPr lang="es-AR" baseline="0" dirty="0" err="1" smtClean="0"/>
              <a:t>metodo</a:t>
            </a:r>
            <a:r>
              <a:rPr lang="es-AR" baseline="0" dirty="0" smtClean="0"/>
              <a:t> para poder mejorar el tiempo de </a:t>
            </a:r>
            <a:r>
              <a:rPr lang="es-AR" baseline="0" dirty="0" err="1" smtClean="0"/>
              <a:t>occlusion</a:t>
            </a:r>
            <a:r>
              <a:rPr lang="es-AR" baseline="0" dirty="0" smtClean="0"/>
              <a:t> </a:t>
            </a:r>
            <a:r>
              <a:rPr lang="es-AR" baseline="0" dirty="0" err="1" smtClean="0"/>
              <a:t>queries</a:t>
            </a:r>
            <a:r>
              <a:rPr lang="es-AR" baseline="0" dirty="0" smtClean="0"/>
              <a:t>, es decir entre el tiempo de consultas.</a:t>
            </a:r>
            <a:endParaRPr lang="es-AR" dirty="0" smtClean="0"/>
          </a:p>
          <a:p>
            <a:endParaRPr lang="es-AR" dirty="0" smtClean="0"/>
          </a:p>
          <a:p>
            <a:r>
              <a:rPr lang="es-AR" dirty="0" smtClean="0"/>
              <a:t>Nota:</a:t>
            </a:r>
          </a:p>
          <a:p>
            <a:r>
              <a:rPr lang="es-AR" dirty="0" smtClean="0"/>
              <a:t>La</a:t>
            </a:r>
            <a:r>
              <a:rPr lang="es-AR" baseline="0" dirty="0" smtClean="0"/>
              <a:t> </a:t>
            </a:r>
            <a:r>
              <a:rPr lang="es-AR" baseline="0" dirty="0" err="1" smtClean="0"/>
              <a:t>tenica</a:t>
            </a:r>
            <a:r>
              <a:rPr lang="es-AR" baseline="0" dirty="0" smtClean="0"/>
              <a:t> implementada es una </a:t>
            </a:r>
            <a:r>
              <a:rPr lang="es-AR" baseline="0" dirty="0" err="1" smtClean="0"/>
              <a:t>simplificacion</a:t>
            </a:r>
            <a:r>
              <a:rPr lang="es-AR" baseline="0" dirty="0" smtClean="0"/>
              <a:t> del HOM.</a:t>
            </a:r>
          </a:p>
          <a:p>
            <a:endParaRPr lang="es-AR" dirty="0" smtClean="0"/>
          </a:p>
          <a:p>
            <a:r>
              <a:rPr lang="es-AR" dirty="0" err="1" smtClean="0"/>
              <a:t>Simplificacion</a:t>
            </a:r>
            <a:r>
              <a:rPr lang="es-AR" dirty="0" smtClean="0"/>
              <a:t> del HOM.</a:t>
            </a:r>
          </a:p>
          <a:p>
            <a:r>
              <a:rPr lang="es-AR" dirty="0" smtClean="0"/>
              <a:t>	No</a:t>
            </a:r>
            <a:r>
              <a:rPr lang="es-AR" baseline="0" dirty="0" smtClean="0"/>
              <a:t> se guarda opacidad. Solo Depth </a:t>
            </a:r>
            <a:r>
              <a:rPr lang="es-AR" baseline="0" dirty="0" err="1" smtClean="0"/>
              <a:t>Estimation</a:t>
            </a:r>
            <a:r>
              <a:rPr lang="es-AR" baseline="0" dirty="0" smtClean="0"/>
              <a:t> buffer.</a:t>
            </a:r>
          </a:p>
          <a:p>
            <a:endParaRPr lang="es-AR" baseline="0" dirty="0" smtClean="0"/>
          </a:p>
          <a:p>
            <a:r>
              <a:rPr lang="es-AR" baseline="0" dirty="0" err="1" smtClean="0"/>
              <a:t>Diff</a:t>
            </a:r>
            <a:r>
              <a:rPr lang="es-AR" baseline="0" dirty="0" smtClean="0"/>
              <a:t> HOM HZB</a:t>
            </a:r>
          </a:p>
          <a:p>
            <a:r>
              <a:rPr lang="es-AR" baseline="0" dirty="0" smtClean="0"/>
              <a:t>	HZB no elige </a:t>
            </a:r>
            <a:r>
              <a:rPr lang="es-AR" baseline="0" dirty="0" err="1" smtClean="0"/>
              <a:t>occluders</a:t>
            </a:r>
            <a:r>
              <a:rPr lang="es-AR" baseline="0" dirty="0" smtClean="0"/>
              <a:t>, HOM si. </a:t>
            </a:r>
            <a:br>
              <a:rPr lang="es-AR" baseline="0" dirty="0" smtClean="0"/>
            </a:br>
            <a:r>
              <a:rPr lang="es-AR" baseline="0" dirty="0" smtClean="0"/>
              <a:t>	HOM </a:t>
            </a:r>
            <a:r>
              <a:rPr lang="es-AR" baseline="0" dirty="0" err="1" smtClean="0"/>
              <a:t>precomputa</a:t>
            </a:r>
            <a:r>
              <a:rPr lang="es-AR" baseline="0" dirty="0" smtClean="0"/>
              <a:t> </a:t>
            </a:r>
            <a:r>
              <a:rPr lang="es-AR" baseline="0" dirty="0" err="1" smtClean="0"/>
              <a:t>occluders</a:t>
            </a:r>
            <a:r>
              <a:rPr lang="es-AR" baseline="0" dirty="0" smtClean="0"/>
              <a:t>.</a:t>
            </a:r>
            <a:br>
              <a:rPr lang="es-AR" baseline="0" dirty="0" smtClean="0"/>
            </a:br>
            <a:r>
              <a:rPr lang="es-AR" baseline="0" dirty="0" smtClean="0"/>
              <a:t>	HZB necesita leer </a:t>
            </a:r>
            <a:r>
              <a:rPr lang="es-AR" baseline="0" dirty="0" err="1" smtClean="0"/>
              <a:t>zbuffer</a:t>
            </a:r>
            <a:r>
              <a:rPr lang="es-AR" baseline="0" dirty="0" smtClean="0"/>
              <a:t>. HOM se implementa con </a:t>
            </a:r>
            <a:r>
              <a:rPr lang="es-AR" baseline="0" dirty="0" err="1" smtClean="0"/>
              <a:t>hw</a:t>
            </a:r>
            <a:r>
              <a:rPr lang="es-AR" baseline="0" dirty="0" smtClean="0"/>
              <a:t> actual.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2</a:t>
            </a:fld>
            <a:endParaRPr 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8</a:t>
            </a:fld>
            <a:endParaRPr lang="es-A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9</a:t>
            </a:fld>
            <a:endParaRPr 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Ahora vamos a ver</a:t>
            </a:r>
            <a:r>
              <a:rPr lang="es-AR" baseline="0" dirty="0" smtClean="0"/>
              <a:t> una breve </a:t>
            </a:r>
            <a:r>
              <a:rPr lang="es-AR" baseline="0" dirty="0" err="1" smtClean="0"/>
              <a:t>demostracion</a:t>
            </a:r>
            <a:r>
              <a:rPr lang="es-AR" baseline="0" dirty="0" smtClean="0"/>
              <a:t> de la </a:t>
            </a:r>
            <a:r>
              <a:rPr lang="es-AR" baseline="0" dirty="0" err="1" smtClean="0"/>
              <a:t>implementacion</a:t>
            </a:r>
            <a:r>
              <a:rPr lang="es-AR" baseline="0" dirty="0" smtClean="0"/>
              <a:t> de esta </a:t>
            </a:r>
            <a:r>
              <a:rPr lang="es-AR" baseline="0" dirty="0" err="1" smtClean="0"/>
              <a:t>tecnica</a:t>
            </a:r>
            <a:r>
              <a:rPr lang="es-AR" baseline="0" dirty="0" smtClean="0"/>
              <a:t>.</a:t>
            </a:r>
          </a:p>
          <a:p>
            <a:endParaRPr lang="es-AR" baseline="0" dirty="0" smtClean="0"/>
          </a:p>
          <a:p>
            <a:r>
              <a:rPr lang="es-AR" baseline="0" dirty="0" smtClean="0"/>
              <a:t>En este caso se representa una ciudad donde se </a:t>
            </a:r>
            <a:r>
              <a:rPr lang="es-AR" baseline="0" dirty="0" err="1" smtClean="0"/>
              <a:t>elegieron</a:t>
            </a:r>
            <a:r>
              <a:rPr lang="es-AR" baseline="0" dirty="0" smtClean="0"/>
              <a:t> </a:t>
            </a:r>
            <a:r>
              <a:rPr lang="es-AR" baseline="0" dirty="0" err="1" smtClean="0"/>
              <a:t>occluders</a:t>
            </a:r>
            <a:r>
              <a:rPr lang="es-AR" baseline="0" dirty="0" smtClean="0"/>
              <a:t> que en general son edificios.</a:t>
            </a:r>
          </a:p>
          <a:p>
            <a:r>
              <a:rPr lang="es-AR" baseline="0" dirty="0" smtClean="0"/>
              <a:t>A la </a:t>
            </a:r>
            <a:r>
              <a:rPr lang="es-AR" baseline="0" dirty="0" err="1" smtClean="0"/>
              <a:t>izquiera</a:t>
            </a:r>
            <a:r>
              <a:rPr lang="es-AR" baseline="0" dirty="0" smtClean="0"/>
              <a:t> de la pantalla se ve el </a:t>
            </a:r>
            <a:r>
              <a:rPr lang="es-AR" baseline="0" dirty="0" err="1" smtClean="0"/>
              <a:t>occlusion</a:t>
            </a:r>
            <a:r>
              <a:rPr lang="es-AR" baseline="0" dirty="0" smtClean="0"/>
              <a:t> buffer, donde el color mas blanco representa un valor es mas cercano a la </a:t>
            </a:r>
            <a:r>
              <a:rPr lang="es-AR" baseline="0" dirty="0" err="1" smtClean="0"/>
              <a:t>camara</a:t>
            </a:r>
            <a:r>
              <a:rPr lang="es-AR" baseline="0" dirty="0" smtClean="0"/>
              <a:t> y el mas negro es el mas lejano.</a:t>
            </a:r>
          </a:p>
          <a:p>
            <a:endParaRPr lang="es-AR" baseline="0" dirty="0" smtClean="0"/>
          </a:p>
          <a:p>
            <a:r>
              <a:rPr lang="es-AR" dirty="0" smtClean="0"/>
              <a:t>Lo</a:t>
            </a:r>
            <a:r>
              <a:rPr lang="es-AR" baseline="0" dirty="0" smtClean="0"/>
              <a:t> que se puede ver es que con </a:t>
            </a:r>
            <a:r>
              <a:rPr lang="es-AR" baseline="0" dirty="0" err="1" smtClean="0"/>
              <a:t>frustum</a:t>
            </a:r>
            <a:r>
              <a:rPr lang="es-AR" baseline="0" dirty="0" smtClean="0"/>
              <a:t> culling en un momento determinado llega a cubrir un determinado porcentaje de objetos total, pero aplicando </a:t>
            </a:r>
            <a:r>
              <a:rPr lang="es-AR" baseline="0" dirty="0" err="1" smtClean="0"/>
              <a:t>occlusion</a:t>
            </a:r>
            <a:r>
              <a:rPr lang="es-AR" baseline="0" dirty="0" smtClean="0"/>
              <a:t> culling este porcentaje se incrementa.</a:t>
            </a:r>
          </a:p>
          <a:p>
            <a:endParaRPr lang="es-AR" baseline="0" dirty="0" smtClean="0"/>
          </a:p>
          <a:p>
            <a:r>
              <a:rPr lang="es-AR" baseline="0" dirty="0" smtClean="0"/>
              <a:t>Lo interesante de esto es poder mostrar que si activo el </a:t>
            </a:r>
            <a:r>
              <a:rPr lang="es-AR" baseline="0" dirty="0" err="1" smtClean="0"/>
              <a:t>rasterizado</a:t>
            </a:r>
            <a:r>
              <a:rPr lang="es-AR" baseline="0" dirty="0" smtClean="0"/>
              <a:t> con la </a:t>
            </a:r>
            <a:r>
              <a:rPr lang="es-AR" baseline="0" dirty="0" err="1" smtClean="0"/>
              <a:t>tecnica</a:t>
            </a:r>
            <a:r>
              <a:rPr lang="es-AR" baseline="0" dirty="0" smtClean="0"/>
              <a:t> de tiles, solo se van a dibujar aquellos tiles que son parcialmente cubiertos.</a:t>
            </a:r>
          </a:p>
          <a:p>
            <a:r>
              <a:rPr lang="es-AR" baseline="0" dirty="0" smtClean="0"/>
              <a:t>Los tiles que son totalmente cubiertos se los posterga y se guardan los datos como el </a:t>
            </a:r>
            <a:r>
              <a:rPr lang="es-AR" baseline="0" dirty="0" err="1" smtClean="0"/>
              <a:t>grandiente</a:t>
            </a:r>
            <a:r>
              <a:rPr lang="es-AR" baseline="0" dirty="0" smtClean="0"/>
              <a:t> por si en futuro es necesario </a:t>
            </a:r>
            <a:r>
              <a:rPr lang="es-AR" baseline="0" dirty="0" err="1" smtClean="0"/>
              <a:t>rasterizarlo</a:t>
            </a:r>
            <a:r>
              <a:rPr lang="es-AR" baseline="0" dirty="0" smtClean="0"/>
              <a:t>.</a:t>
            </a:r>
          </a:p>
          <a:p>
            <a:endParaRPr lang="es-AR" baseline="0" dirty="0" smtClean="0"/>
          </a:p>
          <a:p>
            <a:endParaRPr lang="es-AR" baseline="0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13</a:t>
            </a:fld>
            <a:endParaRPr 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AR" sz="1200" dirty="0" smtClean="0"/>
              <a:t>Las </a:t>
            </a:r>
            <a:r>
              <a:rPr lang="es-AR" sz="1200" i="1" dirty="0" smtClean="0"/>
              <a:t>Software Occlusion </a:t>
            </a:r>
            <a:r>
              <a:rPr lang="es-AR" sz="1200" i="1" dirty="0" err="1" smtClean="0"/>
              <a:t>Queries</a:t>
            </a:r>
            <a:r>
              <a:rPr lang="es-AR" sz="1200" i="1" dirty="0" smtClean="0"/>
              <a:t> </a:t>
            </a:r>
            <a:r>
              <a:rPr lang="es-AR" sz="1200" dirty="0" smtClean="0"/>
              <a:t>pueden aplicarse eficientemente en una escena urbana con alta densidad de objetos.</a:t>
            </a:r>
          </a:p>
          <a:p>
            <a:r>
              <a:rPr lang="es-AR" dirty="0" smtClean="0"/>
              <a:t>	Se aplico</a:t>
            </a:r>
            <a:r>
              <a:rPr lang="es-AR" baseline="0" dirty="0" smtClean="0"/>
              <a:t> en juegos como </a:t>
            </a:r>
            <a:r>
              <a:rPr lang="es-AR" baseline="0" dirty="0" err="1" smtClean="0"/>
              <a:t>Battlefield</a:t>
            </a:r>
            <a:r>
              <a:rPr lang="es-AR" baseline="0" dirty="0" smtClean="0"/>
              <a:t> 3 y </a:t>
            </a:r>
            <a:r>
              <a:rPr lang="es-AR" baseline="0" dirty="0" err="1" smtClean="0"/>
              <a:t>Killzone</a:t>
            </a:r>
            <a:r>
              <a:rPr lang="es-AR" baseline="0" dirty="0" smtClean="0"/>
              <a:t>  (</a:t>
            </a:r>
            <a:r>
              <a:rPr lang="es-AR" baseline="0" dirty="0" err="1" smtClean="0"/>
              <a:t>paper</a:t>
            </a:r>
            <a:r>
              <a:rPr lang="es-AR" baseline="0" dirty="0" smtClean="0"/>
              <a:t> citados) en PS3 y Xbox</a:t>
            </a:r>
          </a:p>
          <a:p>
            <a:endParaRPr lang="es-AR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AR" sz="1200" dirty="0" smtClean="0"/>
              <a:t>Las características de hardware de hoy en día permiten acelerar el proceso de rasterización en CPU.</a:t>
            </a:r>
          </a:p>
          <a:p>
            <a:r>
              <a:rPr lang="es-AR" dirty="0" smtClean="0"/>
              <a:t>	El</a:t>
            </a:r>
            <a:r>
              <a:rPr lang="es-AR" baseline="0" dirty="0" smtClean="0"/>
              <a:t> nivel de paralelismo que brindan los SIMD y los </a:t>
            </a:r>
            <a:r>
              <a:rPr lang="es-AR" baseline="0" dirty="0" err="1" smtClean="0"/>
              <a:t>multicore</a:t>
            </a:r>
            <a:r>
              <a:rPr lang="es-AR" baseline="0" dirty="0" smtClean="0"/>
              <a:t> permiten esto.</a:t>
            </a:r>
          </a:p>
          <a:p>
            <a:endParaRPr lang="es-AR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AR" sz="1200" dirty="0" smtClean="0"/>
              <a:t>Mientras el CPU y GPU sigan siendo </a:t>
            </a:r>
            <a:r>
              <a:rPr lang="es-AR" sz="1200" dirty="0" err="1" smtClean="0"/>
              <a:t>cores</a:t>
            </a:r>
            <a:r>
              <a:rPr lang="es-AR" sz="1200" dirty="0" smtClean="0"/>
              <a:t> distintos, la latencia de las consultas seguirá siendo un cuello de botella.</a:t>
            </a:r>
          </a:p>
          <a:p>
            <a:r>
              <a:rPr lang="es-AR" dirty="0" smtClean="0"/>
              <a:t>	GPU</a:t>
            </a:r>
            <a:r>
              <a:rPr lang="es-AR" baseline="0" dirty="0" smtClean="0"/>
              <a:t> </a:t>
            </a:r>
            <a:r>
              <a:rPr lang="es-AR" baseline="0" dirty="0" err="1" smtClean="0"/>
              <a:t>rasteriza</a:t>
            </a:r>
            <a:r>
              <a:rPr lang="es-AR" baseline="0" dirty="0" smtClean="0"/>
              <a:t> mucho mejor que el CPU, pero la latencia para acceder al resultado hace que sea un cuello de botella.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14</a:t>
            </a:fld>
            <a:endParaRPr lang="es-A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15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5194300"/>
            <a:ext cx="7467600" cy="91440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6032500"/>
            <a:ext cx="6400800" cy="7493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B6A78F3-A413-4C72-97EF-6E547546192D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8D78087-B8B5-4C8B-A029-574284CFB47B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C5FE3-2A88-4E3F-BA0F-A5EF2DB60340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10F449-D13A-4A86-A93D-4ABEE73A3154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1981200" cy="5867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912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94985-D688-4E1D-A485-1AD7F10242C9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8D8C2-4FAE-42B5-BFBF-96A9F60329D0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DC8A6-A8B2-41AC-9BD6-DC1B34A54897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84D8EB-CAB4-4E62-83D1-B7F60CA1C8F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817B9-5846-43D5-8B97-905C223B5268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BF354-7B28-4E50-ADB9-EFACBD9B719F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862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24400" y="1447800"/>
            <a:ext cx="38862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19921-27CA-403B-A2A0-1AD221F8AB46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548F4-A1BA-4A7F-8EE1-5EA58584488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95640-6982-493A-B8EF-15E44B225CCB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EC2FB-7332-461A-87C2-26EB7A56310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221FB-A726-4FF3-B26A-7B5DAF8CF97C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C15E7-2C32-4E80-BA4D-A16FA5CF8BE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5A52E-E010-4D3F-9275-99407ED9A483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47DAD-0D38-44E8-942C-5B303E2069D8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6A635-B972-4D36-A7C6-5D527426FC77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CCD6F-1114-4C99-9EEE-AE8E13714DAF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AR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0C326-A3FA-4444-A9C9-42684B683699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D2E9D-7F95-4D7D-B292-01661BC044FF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36"/>
            </a:gs>
            <a:gs pos="17000">
              <a:srgbClr val="000000"/>
            </a:gs>
            <a:gs pos="100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924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924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los estilos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367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54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C7EAF62F-4D1A-4F79-BA25-EFCAFBC0F41C}" type="datetimeFigureOut">
              <a:rPr lang="es-AR"/>
              <a:pPr>
                <a:defRPr/>
              </a:pPr>
              <a:t>18/10/2013</a:t>
            </a:fld>
            <a:endParaRPr lang="es-AR"/>
          </a:p>
        </p:txBody>
      </p:sp>
      <p:sp>
        <p:nvSpPr>
          <p:cNvPr id="367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172200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67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560DED1A-8FDC-4474-9422-54FA54633E38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3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63860"/>
            <a:ext cx="7380287" cy="4497388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s://sites.google.com/site/tgcutn/_/rsrc/1267631834278/home-1/UTN_logo.jpg?height=200&amp;width=195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" y="0"/>
            <a:ext cx="1307248" cy="134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-86072"/>
            <a:ext cx="8610600" cy="10668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Vertex Discard Occlusion Culling</a:t>
            </a:r>
            <a:endParaRPr lang="es-AR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31640" y="764704"/>
            <a:ext cx="6336704" cy="1045096"/>
          </a:xfrm>
        </p:spPr>
        <p:txBody>
          <a:bodyPr/>
          <a:lstStyle/>
          <a:p>
            <a:pPr algn="ctr">
              <a:buNone/>
            </a:pPr>
            <a:r>
              <a:rPr lang="es-AR" sz="1800" dirty="0" smtClean="0"/>
              <a:t>Leandro Barbagallo, Matias Leone, Rodrigo García</a:t>
            </a:r>
            <a:endParaRPr lang="es-AR" sz="1800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611560" y="5661248"/>
            <a:ext cx="8280920" cy="104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AR" dirty="0" smtClean="0"/>
              <a:t>Proyecto de Investigación “Explotación de </a:t>
            </a:r>
            <a:r>
              <a:rPr lang="es-AR" dirty="0" err="1" smtClean="0"/>
              <a:t>GPUs</a:t>
            </a:r>
            <a:r>
              <a:rPr lang="es-AR" dirty="0" smtClean="0"/>
              <a:t> y Gráficos Por Computadora” </a:t>
            </a:r>
          </a:p>
          <a:p>
            <a:pPr algn="ctr"/>
            <a:r>
              <a:rPr lang="es-AR" dirty="0" smtClean="0"/>
              <a:t>GIGC - Grupo de Investigación de Gráficos por Computadora</a:t>
            </a:r>
          </a:p>
          <a:p>
            <a:pPr algn="ctr"/>
            <a:r>
              <a:rPr lang="es-AR" dirty="0" smtClean="0"/>
              <a:t>Departamento de Ingeniería en Sistemas de Información</a:t>
            </a:r>
          </a:p>
          <a:p>
            <a:pPr algn="ctr"/>
            <a:r>
              <a:rPr lang="es-AR" dirty="0" smtClean="0"/>
              <a:t>UTN-FRBA</a:t>
            </a:r>
            <a:endParaRPr lang="es-A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En resumen los pasos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124744"/>
            <a:ext cx="4499992" cy="5472608"/>
          </a:xfrm>
        </p:spPr>
        <p:txBody>
          <a:bodyPr/>
          <a:lstStyle/>
          <a:p>
            <a:endParaRPr lang="es-AR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s-AR" sz="2400" dirty="0" smtClean="0"/>
              <a:t>Se renderiza el </a:t>
            </a:r>
            <a:r>
              <a:rPr lang="es-AR" sz="2400" dirty="0" err="1" smtClean="0"/>
              <a:t>Occlusion</a:t>
            </a:r>
            <a:r>
              <a:rPr lang="es-AR" sz="2400" dirty="0" smtClean="0"/>
              <a:t> </a:t>
            </a:r>
            <a:r>
              <a:rPr lang="es-AR" sz="2400" dirty="0" err="1" smtClean="0"/>
              <a:t>Map</a:t>
            </a:r>
            <a:r>
              <a:rPr lang="es-AR" sz="2400" dirty="0" smtClean="0"/>
              <a:t> </a:t>
            </a:r>
            <a:r>
              <a:rPr lang="es-AR" sz="2400" dirty="0" smtClean="0"/>
              <a:t>en </a:t>
            </a:r>
            <a:r>
              <a:rPr lang="es-AR" sz="2400" dirty="0" smtClean="0"/>
              <a:t>GPU</a:t>
            </a:r>
          </a:p>
          <a:p>
            <a:pPr marL="0" indent="0">
              <a:buNone/>
            </a:pPr>
            <a:endParaRPr lang="es-AR" sz="2400" dirty="0" smtClean="0"/>
          </a:p>
          <a:p>
            <a:pPr marL="514350" indent="-514350">
              <a:buFont typeface="+mj-lt"/>
              <a:buAutoNum type="arabicPeriod"/>
            </a:pPr>
            <a:endParaRPr lang="es-AR" sz="2400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s-AR" sz="2400" dirty="0" smtClean="0"/>
              <a:t>Se envía TODA la geometría al </a:t>
            </a:r>
            <a:r>
              <a:rPr lang="es-AR" sz="2400" dirty="0" smtClean="0"/>
              <a:t>GPU</a:t>
            </a:r>
          </a:p>
          <a:p>
            <a:pPr marL="0" indent="0">
              <a:buNone/>
            </a:pPr>
            <a:endParaRPr lang="es-AR" sz="2400" dirty="0" smtClean="0"/>
          </a:p>
          <a:p>
            <a:pPr marL="0" indent="0">
              <a:buNone/>
            </a:pPr>
            <a:endParaRPr lang="es-AR" sz="2400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s-AR" sz="2400" dirty="0" smtClean="0"/>
              <a:t>El GPU descarta vértices de geometría ocluida</a:t>
            </a:r>
            <a:endParaRPr lang="es-AR" sz="24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736"/>
            <a:ext cx="3600400" cy="2028126"/>
          </a:xfrm>
          <a:prstGeom prst="rect">
            <a:avLst/>
          </a:prstGeom>
          <a:noFill/>
          <a:ln w="1587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9 Grupo"/>
          <p:cNvGrpSpPr/>
          <p:nvPr/>
        </p:nvGrpSpPr>
        <p:grpSpPr>
          <a:xfrm>
            <a:off x="4716016" y="3501008"/>
            <a:ext cx="3846579" cy="1038145"/>
            <a:chOff x="3533733" y="4293096"/>
            <a:chExt cx="3846579" cy="1038145"/>
          </a:xfrm>
        </p:grpSpPr>
        <p:sp>
          <p:nvSpPr>
            <p:cNvPr id="6" name="5 CuadroTexto"/>
            <p:cNvSpPr txBox="1"/>
            <p:nvPr/>
          </p:nvSpPr>
          <p:spPr>
            <a:xfrm>
              <a:off x="6012160" y="4521753"/>
              <a:ext cx="1368152" cy="584775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AR" sz="3200" b="1" dirty="0" smtClean="0"/>
                <a:t>GPU</a:t>
              </a:r>
              <a:endParaRPr lang="es-AR" sz="3200" b="1" dirty="0"/>
            </a:p>
          </p:txBody>
        </p:sp>
        <p:grpSp>
          <p:nvGrpSpPr>
            <p:cNvPr id="4" name="3 Grupo"/>
            <p:cNvGrpSpPr/>
            <p:nvPr/>
          </p:nvGrpSpPr>
          <p:grpSpPr>
            <a:xfrm>
              <a:off x="3533733" y="4293096"/>
              <a:ext cx="1728192" cy="1038145"/>
              <a:chOff x="3533733" y="4293096"/>
              <a:chExt cx="1728192" cy="1038145"/>
            </a:xfrm>
          </p:grpSpPr>
          <p:pic>
            <p:nvPicPr>
              <p:cNvPr id="5" name="4 Imagen" descr="caja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65781" y="4293096"/>
                <a:ext cx="864096" cy="766396"/>
              </a:xfrm>
              <a:prstGeom prst="rect">
                <a:avLst/>
              </a:prstGeom>
            </p:spPr>
          </p:pic>
          <p:pic>
            <p:nvPicPr>
              <p:cNvPr id="7" name="6 Imagen" descr="caja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33733" y="4437112"/>
                <a:ext cx="1008112" cy="894129"/>
              </a:xfrm>
              <a:prstGeom prst="rect">
                <a:avLst/>
              </a:prstGeom>
            </p:spPr>
          </p:pic>
          <p:pic>
            <p:nvPicPr>
              <p:cNvPr id="8" name="7 Imagen" descr="caja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325821" y="4470944"/>
                <a:ext cx="936104" cy="830263"/>
              </a:xfrm>
              <a:prstGeom prst="rect">
                <a:avLst/>
              </a:prstGeom>
            </p:spPr>
          </p:pic>
        </p:grpSp>
        <p:sp>
          <p:nvSpPr>
            <p:cNvPr id="9" name="8 Flecha derecha"/>
            <p:cNvSpPr/>
            <p:nvPr/>
          </p:nvSpPr>
          <p:spPr bwMode="auto">
            <a:xfrm>
              <a:off x="5281939" y="4613132"/>
              <a:ext cx="576064" cy="402015"/>
            </a:xfrm>
            <a:prstGeom prst="rightArrow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4572000" y="4690742"/>
            <a:ext cx="4536504" cy="1305436"/>
            <a:chOff x="4572000" y="4690742"/>
            <a:chExt cx="4536504" cy="1305436"/>
          </a:xfrm>
        </p:grpSpPr>
        <p:sp>
          <p:nvSpPr>
            <p:cNvPr id="12" name="11 CuadroTexto"/>
            <p:cNvSpPr txBox="1"/>
            <p:nvPr/>
          </p:nvSpPr>
          <p:spPr>
            <a:xfrm>
              <a:off x="4572000" y="4869160"/>
              <a:ext cx="1368152" cy="584775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AR" sz="3200" b="1" dirty="0" smtClean="0"/>
                <a:t>GPU</a:t>
              </a:r>
              <a:endParaRPr lang="es-AR" sz="3200" b="1" dirty="0"/>
            </a:p>
          </p:txBody>
        </p:sp>
        <p:sp>
          <p:nvSpPr>
            <p:cNvPr id="13" name="12 Flecha derecha"/>
            <p:cNvSpPr/>
            <p:nvPr/>
          </p:nvSpPr>
          <p:spPr bwMode="auto">
            <a:xfrm flipV="1">
              <a:off x="6012160" y="4883674"/>
              <a:ext cx="360040" cy="504056"/>
            </a:xfrm>
            <a:prstGeom prst="rightArrow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13 Decisión"/>
            <p:cNvSpPr/>
            <p:nvPr/>
          </p:nvSpPr>
          <p:spPr bwMode="auto">
            <a:xfrm>
              <a:off x="6444208" y="4690742"/>
              <a:ext cx="1656184" cy="936104"/>
            </a:xfrm>
            <a:prstGeom prst="flowChartDecision">
              <a:avLst/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AR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VISIBLE</a:t>
              </a:r>
              <a:r>
                <a:rPr kumimoji="0" lang="es-AR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?</a:t>
              </a:r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6444208" y="562684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NO</a:t>
              </a:r>
              <a:endParaRPr lang="es-AR" dirty="0"/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7524328" y="4974128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Si</a:t>
              </a:r>
              <a:endParaRPr lang="es-AR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Detalles de Implementación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5800" y="1124744"/>
            <a:ext cx="4894312" cy="5149552"/>
          </a:xfrm>
        </p:spPr>
        <p:txBody>
          <a:bodyPr/>
          <a:lstStyle/>
          <a:p>
            <a:r>
              <a:rPr lang="es-AR" sz="2400" dirty="0" smtClean="0"/>
              <a:t>C# </a:t>
            </a:r>
            <a:r>
              <a:rPr lang="es-AR" sz="2400" dirty="0"/>
              <a:t>+</a:t>
            </a:r>
            <a:r>
              <a:rPr lang="es-AR" sz="2400" dirty="0" smtClean="0"/>
              <a:t> </a:t>
            </a:r>
            <a:r>
              <a:rPr lang="es-AR" sz="2400" dirty="0" err="1" smtClean="0"/>
              <a:t>DirectX</a:t>
            </a:r>
            <a:r>
              <a:rPr lang="es-AR" sz="2400" dirty="0" smtClean="0"/>
              <a:t> </a:t>
            </a:r>
            <a:r>
              <a:rPr lang="es-AR" sz="2400" dirty="0" smtClean="0"/>
              <a:t>9 + </a:t>
            </a:r>
            <a:r>
              <a:rPr lang="es-AR" sz="2400" dirty="0" err="1" smtClean="0"/>
              <a:t>Engine</a:t>
            </a:r>
            <a:r>
              <a:rPr lang="es-AR" sz="2400" dirty="0" smtClean="0"/>
              <a:t> propio</a:t>
            </a:r>
            <a:endParaRPr lang="es-AR" sz="2400" dirty="0" smtClean="0"/>
          </a:p>
          <a:p>
            <a:endParaRPr lang="es-AR" sz="2400" dirty="0" smtClean="0"/>
          </a:p>
          <a:p>
            <a:r>
              <a:rPr lang="es-AR" sz="2400" dirty="0" smtClean="0"/>
              <a:t>Pixel y Vertex Shaders</a:t>
            </a:r>
          </a:p>
          <a:p>
            <a:endParaRPr lang="es-AR" sz="2400" dirty="0" smtClean="0"/>
          </a:p>
          <a:p>
            <a:r>
              <a:rPr lang="es-AR" sz="2400" dirty="0" smtClean="0"/>
              <a:t>Se dividen el test de solapamiento en bloques de 8x8. Proceso en paralelo.</a:t>
            </a:r>
          </a:p>
          <a:p>
            <a:endParaRPr lang="es-AR" sz="2400" dirty="0" smtClean="0"/>
          </a:p>
          <a:p>
            <a:r>
              <a:rPr lang="es-AR" sz="2400" dirty="0" smtClean="0"/>
              <a:t>Se simula un Compute Shader con Pixel Shader.</a:t>
            </a:r>
          </a:p>
          <a:p>
            <a:endParaRPr lang="es-AR" sz="2400" dirty="0" smtClean="0"/>
          </a:p>
          <a:p>
            <a:r>
              <a:rPr lang="es-AR" sz="2400" dirty="0" smtClean="0"/>
              <a:t>Resultados de visibilidad se guardan en una textura</a:t>
            </a:r>
            <a:endParaRPr lang="es-AR" sz="2400" dirty="0"/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6588224" y="2060848"/>
          <a:ext cx="2051471" cy="2777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Visio" r:id="rId3" imgW="814951" imgH="1070287" progId="Visio.Drawing.11">
                  <p:embed/>
                </p:oleObj>
              </mc:Choice>
              <mc:Fallback>
                <p:oleObj name="Visio" r:id="rId3" imgW="814951" imgH="1070287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2060848"/>
                        <a:ext cx="2051471" cy="2777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 bwMode="auto">
          <a:xfrm>
            <a:off x="467544" y="836712"/>
            <a:ext cx="3600400" cy="55172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47000"/>
                </a:schemeClr>
              </a:gs>
              <a:gs pos="50000">
                <a:schemeClr val="accent1">
                  <a:tint val="44500"/>
                  <a:satMod val="160000"/>
                  <a:alpha val="51000"/>
                </a:schemeClr>
              </a:gs>
              <a:gs pos="100000">
                <a:schemeClr val="accent1">
                  <a:tint val="23500"/>
                  <a:satMod val="160000"/>
                  <a:alpha val="16000"/>
                </a:schemeClr>
              </a:gs>
            </a:gsLst>
            <a:lin ang="5400000" scaled="0"/>
          </a:gra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67544" y="620688"/>
            <a:ext cx="36004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Ventajas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83568" y="1412776"/>
            <a:ext cx="32403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No agrega latencia.</a:t>
            </a:r>
          </a:p>
          <a:p>
            <a:pPr>
              <a:buFont typeface="Arial" pitchFamily="34" charset="0"/>
              <a:buChar char="•"/>
            </a:pPr>
            <a:endParaRPr lang="es-AR" sz="2400" dirty="0" smtClean="0"/>
          </a:p>
          <a:p>
            <a:r>
              <a:rPr lang="es-AR" sz="2400" dirty="0" smtClean="0"/>
              <a:t>No provoca </a:t>
            </a:r>
            <a:r>
              <a:rPr lang="es-AR" sz="2400" dirty="0" err="1" smtClean="0"/>
              <a:t>Stalls</a:t>
            </a:r>
            <a:r>
              <a:rPr lang="es-AR" sz="2400" dirty="0" smtClean="0"/>
              <a:t> en la GPU.</a:t>
            </a:r>
          </a:p>
          <a:p>
            <a:endParaRPr lang="es-AR" sz="2400" dirty="0" smtClean="0"/>
          </a:p>
          <a:p>
            <a:r>
              <a:rPr lang="es-AR" sz="2400" dirty="0" smtClean="0"/>
              <a:t>Funciona en </a:t>
            </a:r>
            <a:r>
              <a:rPr lang="es-AR" sz="2400" dirty="0" err="1" smtClean="0"/>
              <a:t>GPUs</a:t>
            </a:r>
            <a:r>
              <a:rPr lang="es-AR" sz="2400" dirty="0" smtClean="0"/>
              <a:t> de baja gama.</a:t>
            </a:r>
          </a:p>
          <a:p>
            <a:endParaRPr lang="es-AR" sz="2400" dirty="0" smtClean="0"/>
          </a:p>
          <a:p>
            <a:r>
              <a:rPr lang="es-AR" sz="2400" dirty="0" smtClean="0"/>
              <a:t>Ganancia performance si PS modifica Z.</a:t>
            </a:r>
          </a:p>
          <a:p>
            <a:pPr>
              <a:buFont typeface="Arial" pitchFamily="34" charset="0"/>
              <a:buChar char="•"/>
            </a:pPr>
            <a:endParaRPr lang="es-AR" sz="2400" dirty="0" smtClean="0"/>
          </a:p>
          <a:p>
            <a:pPr>
              <a:buFont typeface="Arial" pitchFamily="34" charset="0"/>
              <a:buChar char="•"/>
            </a:pPr>
            <a:endParaRPr lang="es-AR" sz="2400" dirty="0"/>
          </a:p>
        </p:txBody>
      </p:sp>
      <p:sp>
        <p:nvSpPr>
          <p:cNvPr id="7" name="6 Rectángulo"/>
          <p:cNvSpPr/>
          <p:nvPr/>
        </p:nvSpPr>
        <p:spPr bwMode="auto">
          <a:xfrm>
            <a:off x="5148064" y="836712"/>
            <a:ext cx="3600400" cy="55172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47000"/>
                </a:schemeClr>
              </a:gs>
              <a:gs pos="50000">
                <a:schemeClr val="accent1">
                  <a:tint val="44500"/>
                  <a:satMod val="160000"/>
                  <a:alpha val="51000"/>
                </a:schemeClr>
              </a:gs>
              <a:gs pos="100000">
                <a:schemeClr val="accent1">
                  <a:tint val="23500"/>
                  <a:satMod val="160000"/>
                  <a:alpha val="16000"/>
                </a:schemeClr>
              </a:gs>
            </a:gsLst>
            <a:lin ang="5400000" scaled="0"/>
          </a:gra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148064" y="620688"/>
            <a:ext cx="36004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Desventajas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364088" y="1412776"/>
            <a:ext cx="3240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Requiere Vertex Texture </a:t>
            </a:r>
            <a:r>
              <a:rPr lang="es-AR" sz="2400" dirty="0" err="1" smtClean="0"/>
              <a:t>Lookup</a:t>
            </a:r>
            <a:r>
              <a:rPr lang="es-AR" sz="2400" dirty="0" smtClean="0"/>
              <a:t>.</a:t>
            </a:r>
          </a:p>
          <a:p>
            <a:endParaRPr lang="es-AR" sz="2400" dirty="0" smtClean="0"/>
          </a:p>
          <a:p>
            <a:r>
              <a:rPr lang="es-AR" sz="2400" dirty="0" smtClean="0"/>
              <a:t>Requiere </a:t>
            </a:r>
            <a:r>
              <a:rPr lang="es-AR" sz="2400" dirty="0" err="1" smtClean="0"/>
              <a:t>Occluders</a:t>
            </a:r>
            <a:r>
              <a:rPr lang="es-AR" sz="2400" dirty="0" smtClean="0"/>
              <a:t> simplificados.</a:t>
            </a:r>
          </a:p>
          <a:p>
            <a:endParaRPr lang="es-AR" sz="2400" dirty="0" smtClean="0"/>
          </a:p>
          <a:p>
            <a:r>
              <a:rPr lang="es-AR" sz="2400" dirty="0" smtClean="0"/>
              <a:t>Límite 256x256 pixels en </a:t>
            </a:r>
            <a:r>
              <a:rPr lang="es-AR" sz="2400" dirty="0" err="1" smtClean="0"/>
              <a:t>screen</a:t>
            </a:r>
            <a:r>
              <a:rPr lang="es-AR" sz="2400" dirty="0" smtClean="0"/>
              <a:t> </a:t>
            </a:r>
            <a:r>
              <a:rPr lang="es-AR" sz="2400" dirty="0" err="1" smtClean="0"/>
              <a:t>space</a:t>
            </a:r>
            <a:r>
              <a:rPr lang="es-AR" sz="2400" dirty="0" smtClean="0"/>
              <a:t>.</a:t>
            </a:r>
          </a:p>
          <a:p>
            <a:endParaRPr lang="es-AR" sz="2400" dirty="0" smtClean="0"/>
          </a:p>
          <a:p>
            <a:pPr>
              <a:buFont typeface="Arial" pitchFamily="34" charset="0"/>
              <a:buChar char="•"/>
            </a:pPr>
            <a:endParaRPr lang="es-AR" sz="2400" dirty="0"/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755576" y="-243408"/>
            <a:ext cx="7924800" cy="1066800"/>
          </a:xfrm>
        </p:spPr>
        <p:txBody>
          <a:bodyPr/>
          <a:lstStyle/>
          <a:p>
            <a:r>
              <a:rPr lang="es-AR" sz="2400" dirty="0" smtClean="0"/>
              <a:t>Vertex Discard Occlusion Culling</a:t>
            </a:r>
            <a:endParaRPr lang="es-AR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AR" dirty="0"/>
          </a:p>
        </p:txBody>
      </p:sp>
      <p:pic>
        <p:nvPicPr>
          <p:cNvPr id="1026" name="Picture 2" descr="D:\Leandro\Leandro\1348941602_lap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348880"/>
            <a:ext cx="2592288" cy="259228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s-AR" sz="2400" dirty="0" smtClean="0"/>
              <a:t>Descartar los </a:t>
            </a:r>
            <a:r>
              <a:rPr lang="es-AR" sz="2400" dirty="0" err="1" smtClean="0"/>
              <a:t>vertices</a:t>
            </a:r>
            <a:r>
              <a:rPr lang="es-AR" sz="2400" dirty="0" smtClean="0"/>
              <a:t> de los </a:t>
            </a:r>
            <a:r>
              <a:rPr lang="es-AR" sz="2400" dirty="0" err="1" smtClean="0"/>
              <a:t>meshes</a:t>
            </a:r>
            <a:r>
              <a:rPr lang="es-AR" sz="2400" dirty="0" smtClean="0"/>
              <a:t> ocluidos del lado del GPU es posible.</a:t>
            </a:r>
          </a:p>
          <a:p>
            <a:pPr>
              <a:buFont typeface="Wingdings" pitchFamily="2" charset="2"/>
              <a:buChar char="Ø"/>
            </a:pPr>
            <a:endParaRPr lang="es-AR" sz="2400" dirty="0" smtClean="0"/>
          </a:p>
          <a:p>
            <a:pPr>
              <a:buFont typeface="Wingdings" pitchFamily="2" charset="2"/>
              <a:buChar char="Ø"/>
            </a:pPr>
            <a:r>
              <a:rPr lang="es-AR" sz="2400" dirty="0" smtClean="0"/>
              <a:t>Esta técnica es conveniente cuando los pixel shaders alteran el valor de Z y deshabilitan </a:t>
            </a:r>
            <a:r>
              <a:rPr lang="es-AR" sz="2400" dirty="0" err="1" smtClean="0"/>
              <a:t>Early</a:t>
            </a:r>
            <a:r>
              <a:rPr lang="es-AR" sz="2400" dirty="0" smtClean="0"/>
              <a:t>-Z.</a:t>
            </a:r>
          </a:p>
          <a:p>
            <a:pPr>
              <a:buFont typeface="Wingdings" pitchFamily="2" charset="2"/>
              <a:buChar char="Ø"/>
            </a:pPr>
            <a:endParaRPr lang="es-AR" sz="2400" dirty="0" smtClean="0"/>
          </a:p>
          <a:p>
            <a:pPr>
              <a:buFont typeface="Wingdings" pitchFamily="2" charset="2"/>
              <a:buChar char="Ø"/>
            </a:pPr>
            <a:r>
              <a:rPr lang="es-AR" sz="2400" dirty="0" smtClean="0"/>
              <a:t>Técnica aplicable para placas de video de gama baja/media.</a:t>
            </a:r>
            <a:endParaRPr lang="es-AR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5632" y="188640"/>
            <a:ext cx="7924800" cy="1066800"/>
          </a:xfrm>
        </p:spPr>
        <p:txBody>
          <a:bodyPr/>
          <a:lstStyle/>
          <a:p>
            <a:r>
              <a:rPr lang="es-AR" sz="4000" dirty="0" smtClean="0"/>
              <a:t>¿Preguntas?</a:t>
            </a:r>
            <a:endParaRPr lang="es-AR" sz="40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37" y="1196752"/>
            <a:ext cx="6275387" cy="54879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 del trabajo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8"/>
            <a:ext cx="5220072" cy="4572000"/>
          </a:xfrm>
        </p:spPr>
        <p:txBody>
          <a:bodyPr/>
          <a:lstStyle/>
          <a:p>
            <a:endParaRPr lang="es-AR" sz="2400" dirty="0" smtClean="0"/>
          </a:p>
          <a:p>
            <a:r>
              <a:rPr lang="es-AR" sz="2400" dirty="0" smtClean="0"/>
              <a:t>Investigar el descarte de vértices de geometría ocluida del lado del GPU.</a:t>
            </a:r>
          </a:p>
          <a:p>
            <a:endParaRPr lang="es-AR" sz="2400" dirty="0" smtClean="0"/>
          </a:p>
          <a:p>
            <a:r>
              <a:rPr lang="es-AR" sz="2400" dirty="0" smtClean="0"/>
              <a:t>Implementar </a:t>
            </a:r>
            <a:r>
              <a:rPr lang="es-AR" sz="2400" dirty="0" err="1" smtClean="0"/>
              <a:t>Image</a:t>
            </a:r>
            <a:r>
              <a:rPr lang="es-AR" sz="2400" dirty="0" smtClean="0"/>
              <a:t> </a:t>
            </a:r>
            <a:r>
              <a:rPr lang="es-AR" sz="2400" dirty="0" err="1" smtClean="0"/>
              <a:t>Space</a:t>
            </a:r>
            <a:r>
              <a:rPr lang="es-AR" sz="2400" dirty="0" smtClean="0"/>
              <a:t> </a:t>
            </a:r>
            <a:r>
              <a:rPr lang="es-AR" sz="2400" dirty="0" err="1" smtClean="0"/>
              <a:t>occlusion</a:t>
            </a:r>
            <a:r>
              <a:rPr lang="es-AR" sz="2400" dirty="0" smtClean="0"/>
              <a:t> Culling completamente en GPU.</a:t>
            </a:r>
          </a:p>
          <a:p>
            <a:endParaRPr lang="es-AR" sz="2400" dirty="0" smtClean="0"/>
          </a:p>
          <a:p>
            <a:r>
              <a:rPr lang="es-AR" sz="2400" dirty="0" smtClean="0"/>
              <a:t>Implementarlo y contrastar resultados contra soluciones por hardware (</a:t>
            </a:r>
            <a:r>
              <a:rPr lang="es-AR" sz="2400" dirty="0" err="1" smtClean="0"/>
              <a:t>HyperZ</a:t>
            </a:r>
            <a:r>
              <a:rPr lang="es-AR" sz="2400" dirty="0" smtClean="0"/>
              <a:t> / </a:t>
            </a:r>
            <a:r>
              <a:rPr lang="es-AR" sz="2400" dirty="0" err="1" smtClean="0"/>
              <a:t>EarlyZ</a:t>
            </a:r>
            <a:r>
              <a:rPr lang="es-AR" sz="2400" dirty="0" smtClean="0"/>
              <a:t>)</a:t>
            </a:r>
            <a:endParaRPr lang="es-AR" sz="2800" dirty="0"/>
          </a:p>
        </p:txBody>
      </p:sp>
      <p:pic>
        <p:nvPicPr>
          <p:cNvPr id="15362" name="Picture 2" descr="http://images.bit-tech.net/content_images/2013/02/nvidia-geforce-gtx-titan-6gb-review/titan-1-b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34897" y="1844824"/>
            <a:ext cx="4109103" cy="328728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-42664" y="836712"/>
            <a:ext cx="9007152" cy="4572000"/>
          </a:xfrm>
        </p:spPr>
        <p:txBody>
          <a:bodyPr/>
          <a:lstStyle/>
          <a:p>
            <a:r>
              <a:rPr lang="es-AR" sz="2000" dirty="0" smtClean="0"/>
              <a:t>Occlusion Culling: </a:t>
            </a:r>
          </a:p>
          <a:p>
            <a:pPr lvl="1"/>
            <a:r>
              <a:rPr lang="es-AR" sz="1600" dirty="0" smtClean="0"/>
              <a:t>Determina que objetos no son visibles desde un punto de vista determinado</a:t>
            </a:r>
            <a:r>
              <a:rPr lang="es-AR" sz="1600" dirty="0" smtClean="0"/>
              <a:t>.</a:t>
            </a:r>
            <a:endParaRPr lang="es-AR" sz="2000" dirty="0" smtClean="0"/>
          </a:p>
          <a:p>
            <a:pPr lvl="1"/>
            <a:r>
              <a:rPr lang="en-US" sz="1800" dirty="0" smtClean="0"/>
              <a:t>Reduce </a:t>
            </a:r>
            <a:r>
              <a:rPr lang="en-US" sz="1800" dirty="0" smtClean="0"/>
              <a:t>la </a:t>
            </a:r>
            <a:r>
              <a:rPr lang="en-US" sz="1800" dirty="0" err="1" smtClean="0"/>
              <a:t>cantidad</a:t>
            </a:r>
            <a:r>
              <a:rPr lang="en-US" sz="1800" dirty="0" smtClean="0"/>
              <a:t> de </a:t>
            </a:r>
            <a:r>
              <a:rPr lang="en-US" sz="1800" dirty="0" err="1" smtClean="0"/>
              <a:t>objetos</a:t>
            </a:r>
            <a:r>
              <a:rPr lang="es-AR" sz="1800" dirty="0" smtClean="0"/>
              <a:t> renderizados.</a:t>
            </a:r>
          </a:p>
          <a:p>
            <a:pPr lvl="1"/>
            <a:r>
              <a:rPr lang="es-AR" sz="1800" dirty="0" smtClean="0"/>
              <a:t>Aumenta la cantidad de FPS.</a:t>
            </a:r>
          </a:p>
          <a:p>
            <a:pPr lvl="1"/>
            <a:r>
              <a:rPr lang="en-US" sz="1800" dirty="0" err="1" smtClean="0"/>
              <a:t>Especialmente</a:t>
            </a:r>
            <a:r>
              <a:rPr lang="en-US" sz="1800" dirty="0" smtClean="0"/>
              <a:t> </a:t>
            </a:r>
            <a:r>
              <a:rPr lang="en-US" sz="1800" dirty="0" err="1" smtClean="0"/>
              <a:t>importante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escenas</a:t>
            </a:r>
            <a:r>
              <a:rPr lang="en-US" sz="1800" dirty="0" smtClean="0"/>
              <a:t> </a:t>
            </a:r>
            <a:r>
              <a:rPr lang="en-US" sz="1800" dirty="0" err="1" smtClean="0"/>
              <a:t>densamente</a:t>
            </a:r>
            <a:r>
              <a:rPr lang="en-US" sz="1800" dirty="0" smtClean="0"/>
              <a:t> </a:t>
            </a:r>
            <a:r>
              <a:rPr lang="en-US" sz="1800" dirty="0" err="1" smtClean="0"/>
              <a:t>ocluídas</a:t>
            </a:r>
            <a:r>
              <a:rPr lang="en-US" sz="1800" dirty="0" smtClean="0"/>
              <a:t>. (</a:t>
            </a:r>
            <a:r>
              <a:rPr lang="en-US" sz="1800" dirty="0" err="1" smtClean="0"/>
              <a:t>ejemplo</a:t>
            </a:r>
            <a:r>
              <a:rPr lang="en-US" sz="1800" dirty="0" smtClean="0"/>
              <a:t>: </a:t>
            </a:r>
            <a:r>
              <a:rPr lang="en-US" sz="1800" dirty="0" err="1" smtClean="0"/>
              <a:t>ciudades</a:t>
            </a:r>
            <a:r>
              <a:rPr lang="en-US" sz="1800" dirty="0" smtClean="0"/>
              <a:t> y </a:t>
            </a:r>
            <a:r>
              <a:rPr lang="en-US" sz="1800" dirty="0" err="1" smtClean="0"/>
              <a:t>edificios</a:t>
            </a:r>
            <a:r>
              <a:rPr lang="en-US" sz="1800" dirty="0" smtClean="0"/>
              <a:t> )</a:t>
            </a:r>
          </a:p>
          <a:p>
            <a:endParaRPr lang="es-AR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2" y="2826123"/>
            <a:ext cx="8856984" cy="356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Rectángulo"/>
          <p:cNvSpPr/>
          <p:nvPr/>
        </p:nvSpPr>
        <p:spPr bwMode="auto">
          <a:xfrm>
            <a:off x="683568" y="1340768"/>
            <a:ext cx="2304256" cy="55172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47000"/>
                </a:schemeClr>
              </a:gs>
              <a:gs pos="50000">
                <a:schemeClr val="accent1">
                  <a:tint val="44500"/>
                  <a:satMod val="160000"/>
                  <a:alpha val="51000"/>
                </a:schemeClr>
              </a:gs>
              <a:gs pos="100000">
                <a:schemeClr val="accent1">
                  <a:tint val="23500"/>
                  <a:satMod val="160000"/>
                  <a:alpha val="16000"/>
                </a:schemeClr>
              </a:gs>
            </a:gsLst>
            <a:lin ang="5400000" scaled="0"/>
          </a:gra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16 Rectángulo"/>
          <p:cNvSpPr/>
          <p:nvPr/>
        </p:nvSpPr>
        <p:spPr bwMode="auto">
          <a:xfrm>
            <a:off x="5724128" y="1340768"/>
            <a:ext cx="3240360" cy="55172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47000"/>
                </a:schemeClr>
              </a:gs>
              <a:gs pos="50000">
                <a:schemeClr val="accent1">
                  <a:tint val="44500"/>
                  <a:satMod val="160000"/>
                  <a:alpha val="51000"/>
                </a:schemeClr>
              </a:gs>
              <a:gs pos="100000">
                <a:schemeClr val="accent1">
                  <a:tint val="23500"/>
                  <a:satMod val="160000"/>
                  <a:alpha val="16000"/>
                </a:schemeClr>
              </a:gs>
            </a:gsLst>
            <a:lin ang="5400000" scaled="0"/>
          </a:gra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Occlusion Culling Tradicional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683568" y="1124744"/>
            <a:ext cx="2304256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CPU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724128" y="1124744"/>
            <a:ext cx="324036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GPU</a:t>
            </a:r>
            <a:endParaRPr lang="es-AR" sz="3200" b="1" dirty="0"/>
          </a:p>
        </p:txBody>
      </p:sp>
      <p:cxnSp>
        <p:nvCxnSpPr>
          <p:cNvPr id="10" name="9 Conector recto de flecha"/>
          <p:cNvCxnSpPr/>
          <p:nvPr/>
        </p:nvCxnSpPr>
        <p:spPr bwMode="auto">
          <a:xfrm>
            <a:off x="1835696" y="2564904"/>
            <a:ext cx="4248472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18 Rectángulo redondeado"/>
          <p:cNvSpPr/>
          <p:nvPr/>
        </p:nvSpPr>
        <p:spPr bwMode="auto">
          <a:xfrm>
            <a:off x="6156176" y="2204864"/>
            <a:ext cx="2592288" cy="72008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Render </a:t>
            </a:r>
            <a:r>
              <a:rPr kumimoji="0" lang="es-A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Occluders</a:t>
            </a:r>
            <a:endParaRPr kumimoji="0" lang="es-A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21 Rectángulo redondeado"/>
          <p:cNvSpPr/>
          <p:nvPr/>
        </p:nvSpPr>
        <p:spPr bwMode="auto">
          <a:xfrm>
            <a:off x="6156176" y="3356992"/>
            <a:ext cx="2592288" cy="129614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Occlusion </a:t>
            </a:r>
            <a:r>
              <a:rPr kumimoji="0" lang="es-A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Query</a:t>
            </a:r>
            <a:endParaRPr kumimoji="0" lang="es-A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3599892" y="414908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Resultados</a:t>
            </a:r>
            <a:endParaRPr lang="es-AR" dirty="0"/>
          </a:p>
        </p:txBody>
      </p:sp>
      <p:sp>
        <p:nvSpPr>
          <p:cNvPr id="33" name="32 Rectángulo redondeado"/>
          <p:cNvSpPr/>
          <p:nvPr/>
        </p:nvSpPr>
        <p:spPr bwMode="auto">
          <a:xfrm>
            <a:off x="6156176" y="5085184"/>
            <a:ext cx="2592288" cy="1152128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Render</a:t>
            </a:r>
            <a:br>
              <a:rPr kumimoji="0" lang="es-A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A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Meshes</a:t>
            </a:r>
            <a:endParaRPr kumimoji="0" lang="es-A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3599892" y="22048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 smtClean="0"/>
              <a:t>Occluders</a:t>
            </a:r>
            <a:endParaRPr lang="es-AR" dirty="0"/>
          </a:p>
        </p:txBody>
      </p:sp>
      <p:sp>
        <p:nvSpPr>
          <p:cNvPr id="37" name="36 CuadroTexto"/>
          <p:cNvSpPr txBox="1"/>
          <p:nvPr/>
        </p:nvSpPr>
        <p:spPr>
          <a:xfrm>
            <a:off x="3059832" y="32129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Todos los </a:t>
            </a:r>
            <a:r>
              <a:rPr lang="es-AR" dirty="0" err="1" smtClean="0"/>
              <a:t>Meshes</a:t>
            </a:r>
            <a:endParaRPr lang="es-AR" dirty="0"/>
          </a:p>
        </p:txBody>
      </p:sp>
      <p:cxnSp>
        <p:nvCxnSpPr>
          <p:cNvPr id="38" name="37 Conector recto de flecha"/>
          <p:cNvCxnSpPr/>
          <p:nvPr/>
        </p:nvCxnSpPr>
        <p:spPr bwMode="auto">
          <a:xfrm>
            <a:off x="1835696" y="5661248"/>
            <a:ext cx="4248472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2" name="41 CuadroTexto"/>
          <p:cNvSpPr txBox="1"/>
          <p:nvPr/>
        </p:nvSpPr>
        <p:spPr>
          <a:xfrm>
            <a:off x="3347864" y="530120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 smtClean="0"/>
              <a:t>Meshes</a:t>
            </a:r>
            <a:r>
              <a:rPr lang="es-AR" dirty="0" smtClean="0"/>
              <a:t> Visibles</a:t>
            </a:r>
            <a:endParaRPr lang="es-AR" dirty="0"/>
          </a:p>
        </p:txBody>
      </p:sp>
      <p:sp>
        <p:nvSpPr>
          <p:cNvPr id="49" name="48 CuadroTexto"/>
          <p:cNvSpPr txBox="1"/>
          <p:nvPr/>
        </p:nvSpPr>
        <p:spPr>
          <a:xfrm>
            <a:off x="0" y="429309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b="1" dirty="0" smtClean="0"/>
              <a:t>Latencia  +  GPU </a:t>
            </a:r>
            <a:r>
              <a:rPr lang="es-AR" sz="1600" b="1" dirty="0" err="1" smtClean="0"/>
              <a:t>Stall</a:t>
            </a:r>
            <a:endParaRPr lang="es-AR" sz="1600" b="1" dirty="0" smtClean="0"/>
          </a:p>
          <a:p>
            <a:pPr algn="ctr"/>
            <a:endParaRPr lang="es-AR" sz="1600" b="1" dirty="0"/>
          </a:p>
        </p:txBody>
      </p:sp>
      <p:pic>
        <p:nvPicPr>
          <p:cNvPr id="6145" name="Picture 1" descr="D:\Leandro\Leandro\1381711037_hourgl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717032"/>
            <a:ext cx="402456" cy="533870"/>
          </a:xfrm>
          <a:prstGeom prst="rect">
            <a:avLst/>
          </a:prstGeom>
          <a:noFill/>
        </p:spPr>
      </p:pic>
      <p:sp>
        <p:nvSpPr>
          <p:cNvPr id="53" name="52 Abrir llave"/>
          <p:cNvSpPr/>
          <p:nvPr/>
        </p:nvSpPr>
        <p:spPr bwMode="auto">
          <a:xfrm>
            <a:off x="1115616" y="3501008"/>
            <a:ext cx="432048" cy="864096"/>
          </a:xfrm>
          <a:prstGeom prst="leftBrace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6 Conector recto de flecha"/>
          <p:cNvCxnSpPr/>
          <p:nvPr/>
        </p:nvCxnSpPr>
        <p:spPr bwMode="auto">
          <a:xfrm>
            <a:off x="1835696" y="1700808"/>
            <a:ext cx="0" cy="5157192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 bwMode="auto">
          <a:xfrm>
            <a:off x="1835696" y="3573016"/>
            <a:ext cx="4320480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 bwMode="auto">
          <a:xfrm flipH="1">
            <a:off x="1835696" y="4437112"/>
            <a:ext cx="4248472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53 Rectángulo redondeado"/>
          <p:cNvSpPr/>
          <p:nvPr/>
        </p:nvSpPr>
        <p:spPr bwMode="auto">
          <a:xfrm>
            <a:off x="1763688" y="3501008"/>
            <a:ext cx="216024" cy="936104"/>
          </a:xfrm>
          <a:prstGeom prst="roundRect">
            <a:avLst/>
          </a:prstGeom>
          <a:solidFill>
            <a:srgbClr val="C00000"/>
          </a:solidFill>
          <a:ln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32" grpId="0"/>
      <p:bldP spid="33" grpId="0" animBg="1"/>
      <p:bldP spid="36" grpId="0"/>
      <p:bldP spid="37" grpId="0"/>
      <p:bldP spid="42" grpId="0"/>
      <p:bldP spid="49" grpId="0"/>
      <p:bldP spid="49" grpId="1"/>
      <p:bldP spid="53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Vertex Discard Occlusion Culling</a:t>
            </a:r>
            <a:endParaRPr lang="es-AR" dirty="0"/>
          </a:p>
        </p:txBody>
      </p:sp>
      <p:sp>
        <p:nvSpPr>
          <p:cNvPr id="4" name="3 Rectángulo"/>
          <p:cNvSpPr/>
          <p:nvPr/>
        </p:nvSpPr>
        <p:spPr bwMode="auto">
          <a:xfrm>
            <a:off x="683568" y="1340768"/>
            <a:ext cx="2304256" cy="55172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47000"/>
                </a:schemeClr>
              </a:gs>
              <a:gs pos="50000">
                <a:schemeClr val="accent1">
                  <a:tint val="44500"/>
                  <a:satMod val="160000"/>
                  <a:alpha val="51000"/>
                </a:schemeClr>
              </a:gs>
              <a:gs pos="100000">
                <a:schemeClr val="accent1">
                  <a:tint val="23500"/>
                  <a:satMod val="160000"/>
                  <a:alpha val="16000"/>
                </a:schemeClr>
              </a:gs>
            </a:gsLst>
            <a:lin ang="5400000" scaled="0"/>
          </a:gra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4 Rectángulo"/>
          <p:cNvSpPr/>
          <p:nvPr/>
        </p:nvSpPr>
        <p:spPr bwMode="auto">
          <a:xfrm>
            <a:off x="5724128" y="1340768"/>
            <a:ext cx="3240360" cy="55172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47000"/>
                </a:schemeClr>
              </a:gs>
              <a:gs pos="50000">
                <a:schemeClr val="accent1">
                  <a:tint val="44500"/>
                  <a:satMod val="160000"/>
                  <a:alpha val="51000"/>
                </a:schemeClr>
              </a:gs>
              <a:gs pos="100000">
                <a:schemeClr val="accent1">
                  <a:tint val="23500"/>
                  <a:satMod val="160000"/>
                  <a:alpha val="16000"/>
                </a:schemeClr>
              </a:gs>
            </a:gsLst>
            <a:lin ang="5400000" scaled="0"/>
          </a:gra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83568" y="1124744"/>
            <a:ext cx="2304256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CPU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724128" y="1124744"/>
            <a:ext cx="324036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GPU</a:t>
            </a:r>
            <a:endParaRPr lang="es-AR" sz="3200" b="1" dirty="0"/>
          </a:p>
        </p:txBody>
      </p:sp>
      <p:cxnSp>
        <p:nvCxnSpPr>
          <p:cNvPr id="8" name="7 Conector recto de flecha"/>
          <p:cNvCxnSpPr/>
          <p:nvPr/>
        </p:nvCxnSpPr>
        <p:spPr bwMode="auto">
          <a:xfrm>
            <a:off x="1835696" y="2564904"/>
            <a:ext cx="4248472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8 Rectángulo redondeado"/>
          <p:cNvSpPr/>
          <p:nvPr/>
        </p:nvSpPr>
        <p:spPr bwMode="auto">
          <a:xfrm>
            <a:off x="6156176" y="2204864"/>
            <a:ext cx="2592288" cy="72008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Render </a:t>
            </a:r>
            <a:r>
              <a:rPr kumimoji="0" lang="es-A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Occluders</a:t>
            </a:r>
            <a:endParaRPr kumimoji="0" lang="es-A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9 Rectángulo redondeado"/>
          <p:cNvSpPr/>
          <p:nvPr/>
        </p:nvSpPr>
        <p:spPr bwMode="auto">
          <a:xfrm>
            <a:off x="6156176" y="3356992"/>
            <a:ext cx="2592288" cy="72008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Occlusion Culling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491880" y="22048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 smtClean="0"/>
              <a:t>Occluders</a:t>
            </a:r>
            <a:endParaRPr lang="es-AR" dirty="0"/>
          </a:p>
        </p:txBody>
      </p:sp>
      <p:sp>
        <p:nvSpPr>
          <p:cNvPr id="14" name="13 CuadroTexto"/>
          <p:cNvSpPr txBox="1"/>
          <p:nvPr/>
        </p:nvSpPr>
        <p:spPr>
          <a:xfrm>
            <a:off x="3059832" y="335699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Datos de </a:t>
            </a:r>
            <a:r>
              <a:rPr lang="es-AR" dirty="0" err="1" smtClean="0"/>
              <a:t>Occludees</a:t>
            </a:r>
            <a:endParaRPr lang="es-AR" dirty="0"/>
          </a:p>
        </p:txBody>
      </p:sp>
      <p:cxnSp>
        <p:nvCxnSpPr>
          <p:cNvPr id="15" name="14 Conector recto de flecha"/>
          <p:cNvCxnSpPr/>
          <p:nvPr/>
        </p:nvCxnSpPr>
        <p:spPr bwMode="auto">
          <a:xfrm>
            <a:off x="1835696" y="5157192"/>
            <a:ext cx="4248472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2843808" y="479715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smtClean="0"/>
              <a:t>Todos</a:t>
            </a:r>
            <a:r>
              <a:rPr lang="es-AR" dirty="0" smtClean="0"/>
              <a:t> los </a:t>
            </a:r>
            <a:r>
              <a:rPr lang="es-AR" dirty="0" err="1" smtClean="0"/>
              <a:t>meshes</a:t>
            </a:r>
            <a:endParaRPr lang="es-AR" dirty="0"/>
          </a:p>
        </p:txBody>
      </p:sp>
      <p:cxnSp>
        <p:nvCxnSpPr>
          <p:cNvPr id="20" name="19 Conector recto de flecha"/>
          <p:cNvCxnSpPr/>
          <p:nvPr/>
        </p:nvCxnSpPr>
        <p:spPr bwMode="auto">
          <a:xfrm>
            <a:off x="1835696" y="1700808"/>
            <a:ext cx="0" cy="5157192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 bwMode="auto">
          <a:xfrm>
            <a:off x="1835696" y="3717032"/>
            <a:ext cx="4320480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 bwMode="auto">
          <a:xfrm>
            <a:off x="6156176" y="4437112"/>
            <a:ext cx="2592288" cy="1368152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Descarte</a:t>
            </a:r>
            <a:r>
              <a:rPr kumimoji="0" lang="es-A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de Vértices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2000" baseline="0" dirty="0" smtClean="0">
                <a:solidFill>
                  <a:schemeClr val="tx1"/>
                </a:solidFill>
              </a:rPr>
              <a:t>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Rendering</a:t>
            </a:r>
            <a:endParaRPr kumimoji="0" lang="es-A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5" name="24 Conector recto de flecha"/>
          <p:cNvCxnSpPr/>
          <p:nvPr/>
        </p:nvCxnSpPr>
        <p:spPr bwMode="auto">
          <a:xfrm flipH="1">
            <a:off x="4427984" y="6093296"/>
            <a:ext cx="1277848" cy="4584"/>
          </a:xfrm>
          <a:prstGeom prst="straightConnector1">
            <a:avLst/>
          </a:prstGeom>
          <a:ln>
            <a:solidFill>
              <a:schemeClr val="tx1">
                <a:alpha val="50000"/>
              </a:schemeClr>
            </a:solidFill>
            <a:headEnd type="none" w="sm" len="sm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 bwMode="auto">
          <a:xfrm flipV="1">
            <a:off x="4211960" y="5949280"/>
            <a:ext cx="288032" cy="288032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C00000">
                <a:alpha val="50000"/>
              </a:srgb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9" name="28 Conector recto"/>
          <p:cNvCxnSpPr/>
          <p:nvPr/>
        </p:nvCxnSpPr>
        <p:spPr bwMode="auto">
          <a:xfrm flipH="1" flipV="1">
            <a:off x="4211960" y="5949280"/>
            <a:ext cx="288032" cy="288032"/>
          </a:xfrm>
          <a:prstGeom prst="line">
            <a:avLst/>
          </a:prstGeom>
          <a:solidFill>
            <a:schemeClr val="accent1"/>
          </a:solidFill>
          <a:ln w="76200" cap="sq" cmpd="sng" algn="ctr">
            <a:solidFill>
              <a:srgbClr val="C00000">
                <a:alpha val="50000"/>
              </a:srgb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6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Trabajo previo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467544" y="1340768"/>
            <a:ext cx="8676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/>
              <a:t>Paso </a:t>
            </a:r>
            <a:r>
              <a:rPr lang="es-AR" sz="3200" b="1" dirty="0" smtClean="0"/>
              <a:t>0 </a:t>
            </a:r>
            <a:r>
              <a:rPr lang="es-AR" sz="2400" b="1" dirty="0" smtClean="0"/>
              <a:t>– Crear </a:t>
            </a:r>
            <a:r>
              <a:rPr lang="es-AR" sz="2400" b="1" dirty="0" err="1" smtClean="0"/>
              <a:t>Occluders</a:t>
            </a:r>
            <a:r>
              <a:rPr lang="es-AR" sz="2400" b="1" dirty="0" smtClean="0"/>
              <a:t> simplificados</a:t>
            </a:r>
            <a:endParaRPr lang="es-AR" sz="2400" b="1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939180"/>
            <a:ext cx="8053387" cy="480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1" y="1960388"/>
            <a:ext cx="8053387" cy="478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9" y="1945860"/>
            <a:ext cx="8053387" cy="485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08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Implementación en GPU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467544" y="1340768"/>
            <a:ext cx="8676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/>
              <a:t>Paso </a:t>
            </a:r>
            <a:r>
              <a:rPr lang="es-AR" sz="3200" b="1" dirty="0" smtClean="0"/>
              <a:t>1 </a:t>
            </a:r>
            <a:r>
              <a:rPr lang="es-AR" sz="2400" b="1" dirty="0" smtClean="0"/>
              <a:t>- Renderizar los </a:t>
            </a:r>
            <a:r>
              <a:rPr lang="es-AR" sz="2400" b="1" dirty="0" err="1" smtClean="0"/>
              <a:t>occluders</a:t>
            </a:r>
            <a:r>
              <a:rPr lang="es-AR" sz="2400" b="1" dirty="0" smtClean="0"/>
              <a:t> simplificados.</a:t>
            </a:r>
            <a:endParaRPr lang="es-AR" sz="24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-252536" y="465313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Original </a:t>
            </a:r>
            <a:r>
              <a:rPr lang="es-AR" dirty="0" err="1" smtClean="0"/>
              <a:t>Mesh</a:t>
            </a:r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1619672" y="465313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Proxy</a:t>
            </a:r>
          </a:p>
          <a:p>
            <a:pPr algn="ctr"/>
            <a:r>
              <a:rPr lang="es-AR" dirty="0" err="1" smtClean="0"/>
              <a:t>Mesh</a:t>
            </a:r>
            <a:endParaRPr lang="es-AR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5388" y="2564904"/>
            <a:ext cx="335861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6732240" y="486916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Occlusion Map</a:t>
            </a:r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851920" y="3212976"/>
            <a:ext cx="1368152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GPU</a:t>
            </a:r>
            <a:endParaRPr lang="es-AR" sz="3200" b="1" dirty="0"/>
          </a:p>
        </p:txBody>
      </p:sp>
      <p:pic>
        <p:nvPicPr>
          <p:cNvPr id="2054" name="Picture 6" descr="D:\Leandro\Devel\GIGC bitbucket\Papers\papers\Vertex discard occlusion culling\docs\Diagramas paper\EdificioPixelad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64904"/>
            <a:ext cx="1224136" cy="2016224"/>
          </a:xfrm>
          <a:prstGeom prst="rect">
            <a:avLst/>
          </a:prstGeom>
          <a:noFill/>
        </p:spPr>
      </p:pic>
      <p:pic>
        <p:nvPicPr>
          <p:cNvPr id="2055" name="Picture 7" descr="D:\Leandro\Devel\GIGC bitbucket\Papers\papers\Vertex discard occlusion culling\docs\Diagramas paper\Occluder.png"/>
          <p:cNvPicPr>
            <a:picLocks noChangeAspect="1" noChangeArrowheads="1"/>
          </p:cNvPicPr>
          <p:nvPr/>
        </p:nvPicPr>
        <p:blipFill>
          <a:blip r:embed="rId4" cstate="print">
            <a:lum bright="-20000"/>
          </a:blip>
          <a:srcRect/>
          <a:stretch>
            <a:fillRect/>
          </a:stretch>
        </p:blipFill>
        <p:spPr bwMode="auto">
          <a:xfrm>
            <a:off x="1763688" y="2492896"/>
            <a:ext cx="1368152" cy="1958604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3779912" y="393305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Render</a:t>
            </a:r>
            <a:endParaRPr lang="es-AR" dirty="0"/>
          </a:p>
        </p:txBody>
      </p:sp>
      <p:sp>
        <p:nvSpPr>
          <p:cNvPr id="17" name="16 Flecha derecha"/>
          <p:cNvSpPr/>
          <p:nvPr/>
        </p:nvSpPr>
        <p:spPr bwMode="auto">
          <a:xfrm flipV="1">
            <a:off x="1331640" y="3140968"/>
            <a:ext cx="360040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17 Flecha derecha"/>
          <p:cNvSpPr/>
          <p:nvPr/>
        </p:nvSpPr>
        <p:spPr bwMode="auto">
          <a:xfrm flipV="1">
            <a:off x="3347864" y="3140968"/>
            <a:ext cx="360040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18 Flecha derecha"/>
          <p:cNvSpPr/>
          <p:nvPr/>
        </p:nvSpPr>
        <p:spPr bwMode="auto">
          <a:xfrm flipV="1">
            <a:off x="5364088" y="3212976"/>
            <a:ext cx="360040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 animBg="1"/>
      <p:bldP spid="16" grpId="0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"/>
          <p:cNvSpPr/>
          <p:nvPr/>
        </p:nvSpPr>
        <p:spPr bwMode="auto">
          <a:xfrm>
            <a:off x="2267744" y="5921896"/>
            <a:ext cx="4608512" cy="93610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1" name="20 Imagen" descr="caj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3933056"/>
            <a:ext cx="1055438" cy="936104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Implementación en GPU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467544" y="1340768"/>
            <a:ext cx="8676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/>
              <a:t>Paso </a:t>
            </a:r>
            <a:r>
              <a:rPr lang="es-AR" sz="3200" b="1" dirty="0" smtClean="0"/>
              <a:t>2</a:t>
            </a:r>
            <a:r>
              <a:rPr lang="es-AR" sz="2400" b="1" dirty="0" smtClean="0"/>
              <a:t>: Enviar AABB </a:t>
            </a:r>
            <a:r>
              <a:rPr lang="es-AR" sz="2400" b="1" dirty="0" err="1" smtClean="0"/>
              <a:t>Occludees</a:t>
            </a:r>
            <a:r>
              <a:rPr lang="es-AR" sz="2400" b="1" dirty="0" smtClean="0"/>
              <a:t> y su ID de </a:t>
            </a:r>
            <a:r>
              <a:rPr lang="es-AR" sz="2400" b="1" dirty="0" err="1" smtClean="0"/>
              <a:t>mesh</a:t>
            </a:r>
            <a:endParaRPr lang="es-AR" sz="24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5388" y="2564904"/>
            <a:ext cx="335861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6588224" y="486916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Test de solapamiento</a:t>
            </a:r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563888" y="3140968"/>
            <a:ext cx="1368152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GPU</a:t>
            </a:r>
            <a:endParaRPr lang="es-AR" sz="32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491880" y="3861048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Test de Visibilidad</a:t>
            </a:r>
            <a:endParaRPr lang="es-AR" dirty="0"/>
          </a:p>
        </p:txBody>
      </p:sp>
      <p:sp>
        <p:nvSpPr>
          <p:cNvPr id="18" name="17 Flecha derecha"/>
          <p:cNvSpPr/>
          <p:nvPr/>
        </p:nvSpPr>
        <p:spPr bwMode="auto">
          <a:xfrm flipV="1">
            <a:off x="2699792" y="2708920"/>
            <a:ext cx="360040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18 Flecha derecha"/>
          <p:cNvSpPr/>
          <p:nvPr/>
        </p:nvSpPr>
        <p:spPr bwMode="auto">
          <a:xfrm flipV="1">
            <a:off x="5076056" y="3140968"/>
            <a:ext cx="360040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14 Imagen" descr="caj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2195572"/>
            <a:ext cx="1055438" cy="936104"/>
          </a:xfrm>
          <a:prstGeom prst="rect">
            <a:avLst/>
          </a:prstGeom>
        </p:spPr>
      </p:pic>
      <p:sp>
        <p:nvSpPr>
          <p:cNvPr id="20" name="19 Rectángulo"/>
          <p:cNvSpPr/>
          <p:nvPr/>
        </p:nvSpPr>
        <p:spPr bwMode="auto">
          <a:xfrm>
            <a:off x="1115616" y="3933056"/>
            <a:ext cx="1152128" cy="1008112"/>
          </a:xfrm>
          <a:prstGeom prst="rect">
            <a:avLst/>
          </a:prstGeom>
          <a:solidFill>
            <a:schemeClr val="bg2">
              <a:lumMod val="60000"/>
              <a:lumOff val="40000"/>
              <a:alpha val="38000"/>
            </a:schemeClr>
          </a:solidFill>
          <a:ln w="635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s-AR" dirty="0" smtClean="0"/>
          </a:p>
        </p:txBody>
      </p:sp>
      <p:sp>
        <p:nvSpPr>
          <p:cNvPr id="22" name="21 CuadroTexto"/>
          <p:cNvSpPr txBox="1"/>
          <p:nvPr/>
        </p:nvSpPr>
        <p:spPr>
          <a:xfrm>
            <a:off x="899592" y="31316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Occludee ID</a:t>
            </a:r>
            <a:endParaRPr lang="es-AR" dirty="0"/>
          </a:p>
        </p:txBody>
      </p:sp>
      <p:sp>
        <p:nvSpPr>
          <p:cNvPr id="23" name="22 Flecha derecha"/>
          <p:cNvSpPr/>
          <p:nvPr/>
        </p:nvSpPr>
        <p:spPr bwMode="auto">
          <a:xfrm flipV="1">
            <a:off x="2699792" y="4077072"/>
            <a:ext cx="360040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23 Rectángulo"/>
          <p:cNvSpPr/>
          <p:nvPr/>
        </p:nvSpPr>
        <p:spPr bwMode="auto">
          <a:xfrm>
            <a:off x="7092280" y="3645024"/>
            <a:ext cx="648072" cy="648072"/>
          </a:xfrm>
          <a:prstGeom prst="rect">
            <a:avLst/>
          </a:prstGeom>
          <a:solidFill>
            <a:schemeClr val="bg2">
              <a:lumMod val="60000"/>
              <a:lumOff val="40000"/>
              <a:alpha val="38000"/>
            </a:schemeClr>
          </a:solidFill>
          <a:ln w="635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s-AR" dirty="0" smtClean="0"/>
          </a:p>
        </p:txBody>
      </p:sp>
      <p:sp>
        <p:nvSpPr>
          <p:cNvPr id="25" name="24 CuadroTexto"/>
          <p:cNvSpPr txBox="1"/>
          <p:nvPr/>
        </p:nvSpPr>
        <p:spPr>
          <a:xfrm>
            <a:off x="2267744" y="616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Pixel Shader</a:t>
            </a:r>
            <a:endParaRPr lang="es-AR" dirty="0"/>
          </a:p>
        </p:txBody>
      </p:sp>
      <p:sp>
        <p:nvSpPr>
          <p:cNvPr id="26" name="25 Flecha derecha"/>
          <p:cNvSpPr/>
          <p:nvPr/>
        </p:nvSpPr>
        <p:spPr bwMode="auto">
          <a:xfrm flipV="1">
            <a:off x="3995936" y="6093296"/>
            <a:ext cx="504056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4427984" y="616530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Matriz de Visibilidad</a:t>
            </a:r>
            <a:endParaRPr lang="es-AR" dirty="0"/>
          </a:p>
        </p:txBody>
      </p:sp>
      <p:sp>
        <p:nvSpPr>
          <p:cNvPr id="28" name="27 CuadroTexto"/>
          <p:cNvSpPr txBox="1"/>
          <p:nvPr/>
        </p:nvSpPr>
        <p:spPr>
          <a:xfrm>
            <a:off x="899592" y="508518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AABB</a:t>
            </a:r>
            <a:endParaRPr lang="es-AR" dirty="0"/>
          </a:p>
        </p:txBody>
      </p:sp>
      <p:sp>
        <p:nvSpPr>
          <p:cNvPr id="30" name="29 CuadroTexto"/>
          <p:cNvSpPr txBox="1"/>
          <p:nvPr/>
        </p:nvSpPr>
        <p:spPr>
          <a:xfrm>
            <a:off x="971600" y="2555612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 smtClean="0"/>
              <a:t>123</a:t>
            </a:r>
            <a:endParaRPr lang="es-AR" sz="2000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/>
      <p:bldP spid="13" grpId="0" animBg="1"/>
      <p:bldP spid="16" grpId="0"/>
      <p:bldP spid="18" grpId="0" animBg="1"/>
      <p:bldP spid="19" grpId="0" animBg="1"/>
      <p:bldP spid="20" grpId="0" animBg="1"/>
      <p:bldP spid="22" grpId="0"/>
      <p:bldP spid="23" grpId="0" animBg="1"/>
      <p:bldP spid="24" grpId="0" animBg="1"/>
      <p:bldP spid="25" grpId="0"/>
      <p:bldP spid="26" grpId="0" animBg="1"/>
      <p:bldP spid="27" grpId="0"/>
      <p:bldP spid="28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 descr="caj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2708920"/>
            <a:ext cx="864096" cy="76639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Implementación en GPU</a:t>
            </a:r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580112" y="50131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Z = -1</a:t>
            </a:r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563888" y="3140968"/>
            <a:ext cx="1368152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smtClean="0"/>
              <a:t>GPU</a:t>
            </a:r>
            <a:endParaRPr lang="es-AR" sz="32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491880" y="371703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Descarte de vértices</a:t>
            </a:r>
            <a:endParaRPr lang="es-AR" dirty="0"/>
          </a:p>
        </p:txBody>
      </p:sp>
      <p:sp>
        <p:nvSpPr>
          <p:cNvPr id="18" name="17 Flecha derecha"/>
          <p:cNvSpPr/>
          <p:nvPr/>
        </p:nvSpPr>
        <p:spPr bwMode="auto">
          <a:xfrm flipV="1">
            <a:off x="2843808" y="3284984"/>
            <a:ext cx="360040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18 Flecha derecha"/>
          <p:cNvSpPr/>
          <p:nvPr/>
        </p:nvSpPr>
        <p:spPr bwMode="auto">
          <a:xfrm flipV="1">
            <a:off x="5076056" y="3140968"/>
            <a:ext cx="360040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611560" y="42930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 smtClean="0"/>
              <a:t>Occludees</a:t>
            </a:r>
            <a:endParaRPr lang="es-AR" dirty="0"/>
          </a:p>
        </p:txBody>
      </p:sp>
      <p:pic>
        <p:nvPicPr>
          <p:cNvPr id="30" name="29 Imagen" descr="caj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852936"/>
            <a:ext cx="1008112" cy="894129"/>
          </a:xfrm>
          <a:prstGeom prst="rect">
            <a:avLst/>
          </a:prstGeom>
        </p:spPr>
      </p:pic>
      <p:pic>
        <p:nvPicPr>
          <p:cNvPr id="31" name="30 Imagen" descr="caj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2886768"/>
            <a:ext cx="936104" cy="830263"/>
          </a:xfrm>
          <a:prstGeom prst="rect">
            <a:avLst/>
          </a:prstGeom>
        </p:spPr>
      </p:pic>
      <p:pic>
        <p:nvPicPr>
          <p:cNvPr id="15" name="14 Imagen" descr="caj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3140968"/>
            <a:ext cx="1224136" cy="1085728"/>
          </a:xfrm>
          <a:prstGeom prst="rect">
            <a:avLst/>
          </a:prstGeom>
        </p:spPr>
      </p:pic>
      <p:sp>
        <p:nvSpPr>
          <p:cNvPr id="33" name="32 CuadroTexto"/>
          <p:cNvSpPr txBox="1"/>
          <p:nvPr/>
        </p:nvSpPr>
        <p:spPr>
          <a:xfrm>
            <a:off x="0" y="1340768"/>
            <a:ext cx="9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/>
              <a:t>Paso 3: Enviar al GPU la geometría de todos los </a:t>
            </a:r>
            <a:r>
              <a:rPr lang="es-AR" sz="2400" b="1" dirty="0" err="1" smtClean="0"/>
              <a:t>Occludees</a:t>
            </a:r>
            <a:r>
              <a:rPr lang="es-AR" sz="2400" b="1" dirty="0" smtClean="0"/>
              <a:t>.</a:t>
            </a:r>
            <a:endParaRPr lang="es-AR" sz="2400" b="1" dirty="0"/>
          </a:p>
        </p:txBody>
      </p:sp>
      <p:sp>
        <p:nvSpPr>
          <p:cNvPr id="34" name="33 Decisión"/>
          <p:cNvSpPr/>
          <p:nvPr/>
        </p:nvSpPr>
        <p:spPr bwMode="auto">
          <a:xfrm>
            <a:off x="5508104" y="2924944"/>
            <a:ext cx="1656184" cy="936104"/>
          </a:xfrm>
          <a:prstGeom prst="flowChartDecision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VISIBLE</a:t>
            </a:r>
            <a:r>
              <a:rPr kumimoji="0" lang="es-A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?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5508104" y="386104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NO</a:t>
            </a:r>
            <a:endParaRPr lang="es-AR" dirty="0"/>
          </a:p>
        </p:txBody>
      </p:sp>
      <p:sp>
        <p:nvSpPr>
          <p:cNvPr id="36" name="35 Flecha derecha"/>
          <p:cNvSpPr/>
          <p:nvPr/>
        </p:nvSpPr>
        <p:spPr bwMode="auto">
          <a:xfrm rot="5400000" flipV="1">
            <a:off x="6048164" y="4329100"/>
            <a:ext cx="540060" cy="468052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6588224" y="278092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Si</a:t>
            </a:r>
            <a:endParaRPr lang="es-AR" dirty="0"/>
          </a:p>
        </p:txBody>
      </p:sp>
      <p:sp>
        <p:nvSpPr>
          <p:cNvPr id="39" name="38 Flecha derecha"/>
          <p:cNvSpPr/>
          <p:nvPr/>
        </p:nvSpPr>
        <p:spPr bwMode="auto">
          <a:xfrm flipV="1">
            <a:off x="7236296" y="3068960"/>
            <a:ext cx="360040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7559824" y="306896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i="1" dirty="0" smtClean="0"/>
              <a:t>Al rendering pipeline</a:t>
            </a:r>
            <a:endParaRPr lang="es-AR" i="1" dirty="0"/>
          </a:p>
        </p:txBody>
      </p:sp>
      <p:sp>
        <p:nvSpPr>
          <p:cNvPr id="41" name="40 Rectángulo"/>
          <p:cNvSpPr/>
          <p:nvPr/>
        </p:nvSpPr>
        <p:spPr bwMode="auto">
          <a:xfrm>
            <a:off x="2267744" y="5921896"/>
            <a:ext cx="4608512" cy="93610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2267744" y="6281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Vertex Shader</a:t>
            </a:r>
            <a:endParaRPr lang="es-AR" dirty="0"/>
          </a:p>
        </p:txBody>
      </p:sp>
      <p:sp>
        <p:nvSpPr>
          <p:cNvPr id="43" name="42 Flecha derecha"/>
          <p:cNvSpPr/>
          <p:nvPr/>
        </p:nvSpPr>
        <p:spPr bwMode="auto">
          <a:xfrm flipV="1">
            <a:off x="3995936" y="6209928"/>
            <a:ext cx="504056" cy="504056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4427984" y="62819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Descarta vértices</a:t>
            </a:r>
            <a:endParaRPr lang="es-AR" dirty="0"/>
          </a:p>
        </p:txBody>
      </p:sp>
      <p:cxnSp>
        <p:nvCxnSpPr>
          <p:cNvPr id="46" name="45 Conector recto de flecha"/>
          <p:cNvCxnSpPr/>
          <p:nvPr/>
        </p:nvCxnSpPr>
        <p:spPr bwMode="auto">
          <a:xfrm flipH="1" flipV="1">
            <a:off x="6804248" y="5229200"/>
            <a:ext cx="864096" cy="50405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7" name="46 CuadroTexto"/>
          <p:cNvSpPr txBox="1"/>
          <p:nvPr/>
        </p:nvSpPr>
        <p:spPr>
          <a:xfrm>
            <a:off x="7559824" y="5445224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Descarte por Frustum Culling</a:t>
            </a:r>
            <a:endParaRPr lang="es-A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/>
      <p:bldP spid="18" grpId="0" animBg="1"/>
      <p:bldP spid="19" grpId="0" animBg="1"/>
      <p:bldP spid="22" grpId="0"/>
      <p:bldP spid="34" grpId="0" animBg="1"/>
      <p:bldP spid="35" grpId="0"/>
      <p:bldP spid="36" grpId="0" animBg="1"/>
      <p:bldP spid="37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7" grpId="0"/>
    </p:bldLst>
  </p:timing>
</p:sld>
</file>

<file path=ppt/theme/theme1.xml><?xml version="1.0" encoding="utf-8"?>
<a:theme xmlns:a="http://schemas.openxmlformats.org/drawingml/2006/main" name="Plantilla de diseño de centro de negocios">
  <a:themeElements>
    <a:clrScheme name="Tema de Office 1">
      <a:dk1>
        <a:srgbClr val="000066"/>
      </a:dk1>
      <a:lt1>
        <a:srgbClr val="FFFFFF"/>
      </a:lt1>
      <a:dk2>
        <a:srgbClr val="003366"/>
      </a:dk2>
      <a:lt2>
        <a:srgbClr val="FFFFFF"/>
      </a:lt2>
      <a:accent1>
        <a:srgbClr val="8EB3C8"/>
      </a:accent1>
      <a:accent2>
        <a:srgbClr val="6F97B3"/>
      </a:accent2>
      <a:accent3>
        <a:srgbClr val="AAADB8"/>
      </a:accent3>
      <a:accent4>
        <a:srgbClr val="DADADA"/>
      </a:accent4>
      <a:accent5>
        <a:srgbClr val="C6D6E0"/>
      </a:accent5>
      <a:accent6>
        <a:srgbClr val="6488A2"/>
      </a:accent6>
      <a:hlink>
        <a:srgbClr val="556575"/>
      </a:hlink>
      <a:folHlink>
        <a:srgbClr val="3D556F"/>
      </a:folHlink>
    </a:clrScheme>
    <a:fontScheme name="Tema de Offic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ema de Office 1">
        <a:dk1>
          <a:srgbClr val="000066"/>
        </a:dk1>
        <a:lt1>
          <a:srgbClr val="FFFFFF"/>
        </a:lt1>
        <a:dk2>
          <a:srgbClr val="003366"/>
        </a:dk2>
        <a:lt2>
          <a:srgbClr val="FFFFFF"/>
        </a:lt2>
        <a:accent1>
          <a:srgbClr val="8EB3C8"/>
        </a:accent1>
        <a:accent2>
          <a:srgbClr val="6F97B3"/>
        </a:accent2>
        <a:accent3>
          <a:srgbClr val="AAADB8"/>
        </a:accent3>
        <a:accent4>
          <a:srgbClr val="DADADA"/>
        </a:accent4>
        <a:accent5>
          <a:srgbClr val="C6D6E0"/>
        </a:accent5>
        <a:accent6>
          <a:srgbClr val="6488A2"/>
        </a:accent6>
        <a:hlink>
          <a:srgbClr val="556575"/>
        </a:hlink>
        <a:folHlink>
          <a:srgbClr val="3D556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diseño de centro de negocios</Template>
  <TotalTime>46577</TotalTime>
  <Words>715</Words>
  <Application>Microsoft Office PowerPoint</Application>
  <PresentationFormat>Presentación en pantalla (4:3)</PresentationFormat>
  <Paragraphs>164</Paragraphs>
  <Slides>15</Slides>
  <Notes>7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7" baseType="lpstr">
      <vt:lpstr>Plantilla de diseño de centro de negocios</vt:lpstr>
      <vt:lpstr>Visio</vt:lpstr>
      <vt:lpstr>Vertex Discard Occlusion Culling</vt:lpstr>
      <vt:lpstr>Objetivos del trabajo</vt:lpstr>
      <vt:lpstr>Introducción</vt:lpstr>
      <vt:lpstr>Occlusion Culling Tradicional</vt:lpstr>
      <vt:lpstr>Vertex Discard Occlusion Culling</vt:lpstr>
      <vt:lpstr>Trabajo previo</vt:lpstr>
      <vt:lpstr>Implementación en GPU</vt:lpstr>
      <vt:lpstr>Implementación en GPU</vt:lpstr>
      <vt:lpstr>Implementación en GPU</vt:lpstr>
      <vt:lpstr>En resumen los pasos </vt:lpstr>
      <vt:lpstr>Detalles de Implementación</vt:lpstr>
      <vt:lpstr>Vertex Discard Occlusion Culling</vt:lpstr>
      <vt:lpstr>Demo</vt:lpstr>
      <vt:lpstr>Conclusiones</vt:lpstr>
      <vt:lpstr>¿Preguntas?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de power point</dc:title>
  <dc:creator>Leandro</dc:creator>
  <cp:lastModifiedBy>Matias Leone</cp:lastModifiedBy>
  <cp:revision>584</cp:revision>
  <dcterms:created xsi:type="dcterms:W3CDTF">2009-11-20T01:35:05Z</dcterms:created>
  <dcterms:modified xsi:type="dcterms:W3CDTF">2013-10-18T21:13:29Z</dcterms:modified>
</cp:coreProperties>
</file>